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</p:sldMasterIdLst>
  <p:sldIdLst>
    <p:sldId id="256" r:id="rId14"/>
    <p:sldId id="257" r:id="rId15"/>
    <p:sldId id="260" r:id="rId16"/>
    <p:sldId id="258" r:id="rId17"/>
    <p:sldId id="259" r:id="rId18"/>
    <p:sldId id="261" r:id="rId19"/>
    <p:sldId id="262" r:id="rId20"/>
    <p:sldId id="277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8" r:id="rId36"/>
    <p:sldId id="279" r:id="rId37"/>
    <p:sldId id="280" r:id="rId38"/>
    <p:sldId id="283" r:id="rId39"/>
    <p:sldId id="282" r:id="rId40"/>
    <p:sldId id="281" r:id="rId41"/>
    <p:sldId id="288" r:id="rId42"/>
    <p:sldId id="284" r:id="rId43"/>
    <p:sldId id="285" r:id="rId44"/>
    <p:sldId id="286" r:id="rId45"/>
    <p:sldId id="287" r:id="rId46"/>
    <p:sldId id="304" r:id="rId47"/>
    <p:sldId id="289" r:id="rId48"/>
    <p:sldId id="290" r:id="rId49"/>
    <p:sldId id="291" r:id="rId50"/>
    <p:sldId id="292" r:id="rId51"/>
    <p:sldId id="293" r:id="rId52"/>
    <p:sldId id="294" r:id="rId53"/>
    <p:sldId id="295" r:id="rId54"/>
    <p:sldId id="296" r:id="rId55"/>
    <p:sldId id="297" r:id="rId56"/>
    <p:sldId id="298" r:id="rId57"/>
    <p:sldId id="299" r:id="rId58"/>
    <p:sldId id="300" r:id="rId59"/>
    <p:sldId id="301" r:id="rId60"/>
    <p:sldId id="303" r:id="rId61"/>
    <p:sldId id="305" r:id="rId6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F82F"/>
    <a:srgbClr val="64EC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8.xml"/><Relationship Id="rId19" Type="http://schemas.openxmlformats.org/officeDocument/2006/relationships/slide" Target="slides/slide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slide" Target="slides/slide4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39" Type="http://schemas.openxmlformats.org/officeDocument/2006/relationships/slide" Target="slides/slide2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 smtClean="0"/>
              <a:t>10-10-2017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1937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 smtClean="0"/>
              <a:t>10-10-2017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582439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3254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02825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96535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4963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34215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7048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46453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3454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1094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10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 smtClean="0"/>
              <a:t>10-10-2017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670662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98218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14747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868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75802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7017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31505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66137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4860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52768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076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7312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45033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19444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17951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30765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2552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1277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66095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4966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87655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313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90077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57850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22807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433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14280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47917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24222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66501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52529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53200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673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96628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46975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61024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19771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117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436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415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889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845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70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 smtClean="0"/>
              <a:t>10-10-2017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61389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8848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3104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4702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4889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190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487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364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3254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644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848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 smtClean="0"/>
              <a:t>10-10-2017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7212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2196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6594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4323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3645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2503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8645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0665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8812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9183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018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 smtClean="0"/>
              <a:t>10-10-2017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7655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8561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5941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1181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8181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543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6743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1755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7727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5608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812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 smtClean="0"/>
              <a:t>10-10-2017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91687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943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3701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699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9942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2154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3332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7327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3253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1447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431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 smtClean="0"/>
              <a:t>10-10-2017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356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4416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8458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4897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6155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053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6036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1927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3546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5062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458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 smtClean="0"/>
              <a:t>10-10-2017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32648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7421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5608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725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2325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3963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8599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5152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0362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9822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53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 smtClean="0"/>
              <a:t>10-10-2017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583666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66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14840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4356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9963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5270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653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4817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4341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7837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169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 smtClean="0"/>
              <a:t>10-10-2017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05442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77829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247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771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98650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97695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10267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40705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43527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88970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68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907D5-03D7-4EA8-B46B-E4A182371D4A}" type="datetimeFigureOut">
              <a:rPr lang="nl-NL" smtClean="0"/>
              <a:t>10-10-2017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C1D46-9A19-4DC4-BB9E-2B02446320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972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77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02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83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907D5-03D7-4EA8-B46B-E4A182371D4A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C1D46-9A19-4DC4-BB9E-2B02446320F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988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11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9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41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1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908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226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74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907D5-03D7-4EA8-B46B-E4A182371D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10-10-2017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C1D46-9A19-4DC4-BB9E-2B02446320F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91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3573016"/>
            <a:ext cx="9144000" cy="3284984"/>
          </a:xfrm>
          <a:prstGeom prst="rect">
            <a:avLst/>
          </a:prstGeom>
          <a:solidFill>
            <a:srgbClr val="14F82F"/>
          </a:solidFill>
          <a:ln>
            <a:solidFill>
              <a:srgbClr val="64E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1745685" y="347003"/>
            <a:ext cx="56526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600" b="1" dirty="0" smtClean="0"/>
              <a:t>1 PUNTS </a:t>
            </a:r>
          </a:p>
          <a:p>
            <a:pPr algn="ctr"/>
            <a:r>
              <a:rPr lang="nl-NL" sz="6600" b="1" dirty="0" smtClean="0"/>
              <a:t>PERSPECTIEF</a:t>
            </a:r>
            <a:endParaRPr lang="nl-NL" sz="6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0" t="52719" r="54022" b="30961"/>
          <a:stretch/>
        </p:blipFill>
        <p:spPr bwMode="auto">
          <a:xfrm>
            <a:off x="2768596" y="2636912"/>
            <a:ext cx="3613983" cy="2267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536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3573016"/>
            <a:ext cx="9144000" cy="3284984"/>
          </a:xfrm>
          <a:prstGeom prst="rect">
            <a:avLst/>
          </a:prstGeom>
          <a:solidFill>
            <a:srgbClr val="14F82F"/>
          </a:solidFill>
          <a:ln>
            <a:solidFill>
              <a:srgbClr val="64E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860032" y="188640"/>
            <a:ext cx="4113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prstClr val="black"/>
                </a:solidFill>
              </a:rPr>
              <a:t>EXTRA UITLEG</a:t>
            </a:r>
            <a:r>
              <a:rPr lang="nl-NL" sz="2400" dirty="0" smtClean="0">
                <a:solidFill>
                  <a:prstClr val="black"/>
                </a:solidFill>
              </a:rPr>
              <a:t>: ooghoogte</a:t>
            </a:r>
            <a:endParaRPr lang="nl-NL" sz="2400" dirty="0">
              <a:solidFill>
                <a:prstClr val="black"/>
              </a:solidFill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>
            <a:off x="0" y="3573016"/>
            <a:ext cx="9144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1691680" y="4759984"/>
            <a:ext cx="25970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prstClr val="black"/>
                </a:solidFill>
              </a:rPr>
              <a:t>Onder </a:t>
            </a:r>
            <a:r>
              <a:rPr lang="nl-NL" b="1" dirty="0" smtClean="0">
                <a:solidFill>
                  <a:prstClr val="black"/>
                </a:solidFill>
              </a:rPr>
              <a:t>ooghoogte</a:t>
            </a:r>
            <a:r>
              <a:rPr lang="nl-NL" dirty="0" smtClean="0">
                <a:solidFill>
                  <a:prstClr val="black"/>
                </a:solidFill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>
                <a:solidFill>
                  <a:prstClr val="black"/>
                </a:solidFill>
              </a:rPr>
              <a:t>Je kijkt op de bovenkant van de blokken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>
                <a:solidFill>
                  <a:prstClr val="black"/>
                </a:solidFill>
              </a:rPr>
              <a:t>Onder de horizonlijn</a:t>
            </a:r>
            <a:endParaRPr lang="nl-NL" dirty="0">
              <a:solidFill>
                <a:prstClr val="black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3" t="44635" r="51083" b="35722"/>
          <a:stretch/>
        </p:blipFill>
        <p:spPr bwMode="auto">
          <a:xfrm>
            <a:off x="4860033" y="1183925"/>
            <a:ext cx="2664296" cy="326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0" t="44797" r="65644" b="35433"/>
          <a:stretch/>
        </p:blipFill>
        <p:spPr bwMode="auto">
          <a:xfrm>
            <a:off x="1691681" y="1183924"/>
            <a:ext cx="2592288" cy="3283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kstvak 12"/>
          <p:cNvSpPr txBox="1"/>
          <p:nvPr/>
        </p:nvSpPr>
        <p:spPr>
          <a:xfrm>
            <a:off x="4898414" y="4759984"/>
            <a:ext cx="25970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prstClr val="black"/>
                </a:solidFill>
              </a:rPr>
              <a:t>Boven </a:t>
            </a:r>
            <a:r>
              <a:rPr lang="nl-NL" b="1" dirty="0" smtClean="0">
                <a:solidFill>
                  <a:prstClr val="black"/>
                </a:solidFill>
              </a:rPr>
              <a:t>ooghoogte</a:t>
            </a:r>
            <a:r>
              <a:rPr lang="nl-NL" dirty="0" smtClean="0">
                <a:solidFill>
                  <a:prstClr val="black"/>
                </a:solidFill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>
                <a:solidFill>
                  <a:prstClr val="black"/>
                </a:solidFill>
              </a:rPr>
              <a:t>Je kijkt tegen de onderkant van de blokken aan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>
                <a:solidFill>
                  <a:prstClr val="black"/>
                </a:solidFill>
              </a:rPr>
              <a:t>Boven de horizonlijn</a:t>
            </a: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260654" y="1103157"/>
            <a:ext cx="1575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Horizonlijn </a:t>
            </a:r>
            <a:r>
              <a:rPr lang="nl-NL" dirty="0" smtClean="0">
                <a:sym typeface="Wingdings" pitchFamily="2" charset="2"/>
              </a:rPr>
              <a:t></a:t>
            </a:r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7452320" y="4107973"/>
            <a:ext cx="1512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ym typeface="Wingdings" pitchFamily="2" charset="2"/>
              </a:rPr>
              <a:t></a:t>
            </a:r>
            <a:r>
              <a:rPr lang="nl-NL" dirty="0" smtClean="0"/>
              <a:t> Horizonlijn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6384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3573016"/>
            <a:ext cx="9144000" cy="3284984"/>
          </a:xfrm>
          <a:prstGeom prst="rect">
            <a:avLst/>
          </a:prstGeom>
          <a:solidFill>
            <a:srgbClr val="14F82F"/>
          </a:solidFill>
          <a:ln>
            <a:solidFill>
              <a:srgbClr val="64E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860032" y="188640"/>
            <a:ext cx="4113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prstClr val="black"/>
                </a:solidFill>
              </a:rPr>
              <a:t>STAP </a:t>
            </a:r>
            <a:r>
              <a:rPr lang="nl-NL" sz="2400" b="1" dirty="0" smtClean="0">
                <a:solidFill>
                  <a:prstClr val="black"/>
                </a:solidFill>
              </a:rPr>
              <a:t>3:</a:t>
            </a:r>
            <a:r>
              <a:rPr lang="nl-NL" sz="2400" dirty="0" smtClean="0">
                <a:solidFill>
                  <a:prstClr val="black"/>
                </a:solidFill>
              </a:rPr>
              <a:t> Voorkant object</a:t>
            </a:r>
            <a:endParaRPr lang="nl-NL" sz="2400" dirty="0">
              <a:solidFill>
                <a:prstClr val="black"/>
              </a:solidFill>
            </a:endParaRPr>
          </a:p>
        </p:txBody>
      </p:sp>
      <p:sp>
        <p:nvSpPr>
          <p:cNvPr id="3" name="PIJL-RECHTS 2"/>
          <p:cNvSpPr/>
          <p:nvPr/>
        </p:nvSpPr>
        <p:spPr>
          <a:xfrm rot="230101">
            <a:off x="3221516" y="884433"/>
            <a:ext cx="900767" cy="389089"/>
          </a:xfrm>
          <a:prstGeom prst="rightArrow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>
            <a:off x="0" y="3573016"/>
            <a:ext cx="9144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1547664" y="82057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prstClr val="black"/>
                </a:solidFill>
              </a:rPr>
              <a:t>Voorkant object</a:t>
            </a: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5" name="Ovaal 4"/>
          <p:cNvSpPr/>
          <p:nvPr/>
        </p:nvSpPr>
        <p:spPr>
          <a:xfrm>
            <a:off x="3563888" y="3465004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425027" y="4005064"/>
            <a:ext cx="5947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prstClr val="black"/>
                </a:solidFill>
              </a:rPr>
              <a:t>Object tekenen</a:t>
            </a:r>
            <a:r>
              <a:rPr lang="nl-NL" dirty="0" smtClean="0">
                <a:solidFill>
                  <a:prstClr val="black"/>
                </a:solidFill>
              </a:rPr>
              <a:t>: Teken eerst de voorkant, dit kan bijvoorbeeld een vierkant zijn.</a:t>
            </a:r>
          </a:p>
        </p:txBody>
      </p:sp>
      <p:sp>
        <p:nvSpPr>
          <p:cNvPr id="2" name="Rechthoek 1"/>
          <p:cNvSpPr/>
          <p:nvPr/>
        </p:nvSpPr>
        <p:spPr>
          <a:xfrm>
            <a:off x="4435439" y="1005240"/>
            <a:ext cx="1620180" cy="1500432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0153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3573016"/>
            <a:ext cx="9144000" cy="3284984"/>
          </a:xfrm>
          <a:prstGeom prst="rect">
            <a:avLst/>
          </a:prstGeom>
          <a:solidFill>
            <a:srgbClr val="14F82F"/>
          </a:solidFill>
          <a:ln>
            <a:solidFill>
              <a:srgbClr val="64E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860032" y="188640"/>
            <a:ext cx="4113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prstClr val="black"/>
                </a:solidFill>
              </a:rPr>
              <a:t>STAP </a:t>
            </a:r>
            <a:r>
              <a:rPr lang="nl-NL" sz="2400" b="1" dirty="0" smtClean="0">
                <a:solidFill>
                  <a:prstClr val="black"/>
                </a:solidFill>
              </a:rPr>
              <a:t>4:</a:t>
            </a:r>
            <a:r>
              <a:rPr lang="nl-NL" sz="2400" dirty="0" smtClean="0">
                <a:solidFill>
                  <a:prstClr val="black"/>
                </a:solidFill>
              </a:rPr>
              <a:t> </a:t>
            </a:r>
            <a:r>
              <a:rPr lang="nl-NL" sz="2400" dirty="0">
                <a:solidFill>
                  <a:prstClr val="black"/>
                </a:solidFill>
              </a:rPr>
              <a:t>Teken </a:t>
            </a:r>
            <a:r>
              <a:rPr lang="nl-NL" sz="2400" dirty="0" smtClean="0">
                <a:solidFill>
                  <a:prstClr val="black"/>
                </a:solidFill>
              </a:rPr>
              <a:t>de vluchtlijnen</a:t>
            </a:r>
            <a:endParaRPr lang="nl-NL" sz="2400" dirty="0">
              <a:solidFill>
                <a:prstClr val="black"/>
              </a:solidFill>
            </a:endParaRPr>
          </a:p>
        </p:txBody>
      </p:sp>
      <p:sp>
        <p:nvSpPr>
          <p:cNvPr id="3" name="PIJL-RECHTS 2"/>
          <p:cNvSpPr/>
          <p:nvPr/>
        </p:nvSpPr>
        <p:spPr>
          <a:xfrm rot="230101">
            <a:off x="2747197" y="2620568"/>
            <a:ext cx="900767" cy="389089"/>
          </a:xfrm>
          <a:prstGeom prst="rightArrow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>
            <a:off x="0" y="3573016"/>
            <a:ext cx="9144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1475656" y="2467355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prstClr val="black"/>
                </a:solidFill>
              </a:rPr>
              <a:t>Vluchtlijnen</a:t>
            </a: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5" name="Ovaal 4"/>
          <p:cNvSpPr/>
          <p:nvPr/>
        </p:nvSpPr>
        <p:spPr>
          <a:xfrm>
            <a:off x="3563888" y="3465004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425027" y="4005064"/>
            <a:ext cx="5947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prstClr val="black"/>
                </a:solidFill>
              </a:rPr>
              <a:t>Vluchtlijnen</a:t>
            </a:r>
            <a:r>
              <a:rPr lang="nl-NL" dirty="0" smtClean="0">
                <a:solidFill>
                  <a:prstClr val="black"/>
                </a:solidFill>
              </a:rPr>
              <a:t>: </a:t>
            </a:r>
            <a:r>
              <a:rPr lang="nl-NL" dirty="0">
                <a:solidFill>
                  <a:prstClr val="black"/>
                </a:solidFill>
              </a:rPr>
              <a:t>Teken </a:t>
            </a:r>
            <a:r>
              <a:rPr lang="nl-NL" dirty="0" smtClean="0">
                <a:solidFill>
                  <a:prstClr val="black"/>
                </a:solidFill>
              </a:rPr>
              <a:t>vanaf de hoeken van het object vluchtlijnen naar het verdwijnpunt toe.</a:t>
            </a:r>
            <a:endParaRPr lang="nl-NL" dirty="0">
              <a:solidFill>
                <a:prstClr val="black"/>
              </a:solidFill>
            </a:endParaRPr>
          </a:p>
        </p:txBody>
      </p:sp>
      <p:cxnSp>
        <p:nvCxnSpPr>
          <p:cNvPr id="9" name="Rechte verbindingslijn 8"/>
          <p:cNvCxnSpPr>
            <a:endCxn id="5" idx="0"/>
          </p:cNvCxnSpPr>
          <p:nvPr/>
        </p:nvCxnSpPr>
        <p:spPr>
          <a:xfrm flipH="1">
            <a:off x="3671900" y="1005240"/>
            <a:ext cx="763540" cy="245976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>
            <a:endCxn id="5" idx="7"/>
          </p:cNvCxnSpPr>
          <p:nvPr/>
        </p:nvCxnSpPr>
        <p:spPr>
          <a:xfrm flipH="1">
            <a:off x="3748276" y="2505672"/>
            <a:ext cx="687163" cy="99096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 flipH="1">
            <a:off x="3779912" y="2505672"/>
            <a:ext cx="2275708" cy="106734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hoek 18"/>
          <p:cNvSpPr/>
          <p:nvPr/>
        </p:nvSpPr>
        <p:spPr>
          <a:xfrm>
            <a:off x="4435439" y="1005240"/>
            <a:ext cx="1620180" cy="1500432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8924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3573016"/>
            <a:ext cx="9144000" cy="3284984"/>
          </a:xfrm>
          <a:prstGeom prst="rect">
            <a:avLst/>
          </a:prstGeom>
          <a:solidFill>
            <a:srgbClr val="14F82F"/>
          </a:solidFill>
          <a:ln>
            <a:solidFill>
              <a:srgbClr val="64E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860032" y="188640"/>
            <a:ext cx="4113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prstClr val="black"/>
                </a:solidFill>
              </a:rPr>
              <a:t>STAP 5</a:t>
            </a:r>
            <a:r>
              <a:rPr lang="nl-NL" sz="2400" b="1" dirty="0" smtClean="0">
                <a:solidFill>
                  <a:prstClr val="black"/>
                </a:solidFill>
              </a:rPr>
              <a:t>:</a:t>
            </a:r>
            <a:r>
              <a:rPr lang="nl-NL" sz="2400" dirty="0" smtClean="0">
                <a:solidFill>
                  <a:prstClr val="black"/>
                </a:solidFill>
              </a:rPr>
              <a:t> </a:t>
            </a:r>
            <a:r>
              <a:rPr lang="nl-NL" sz="2400" dirty="0">
                <a:solidFill>
                  <a:prstClr val="black"/>
                </a:solidFill>
              </a:rPr>
              <a:t>Teken </a:t>
            </a:r>
            <a:r>
              <a:rPr lang="nl-NL" sz="2400" dirty="0" smtClean="0">
                <a:solidFill>
                  <a:prstClr val="black"/>
                </a:solidFill>
              </a:rPr>
              <a:t>de zij- en onderkant van het object</a:t>
            </a:r>
            <a:endParaRPr lang="nl-NL" sz="2400" dirty="0">
              <a:solidFill>
                <a:prstClr val="black"/>
              </a:solidFill>
            </a:endParaRPr>
          </a:p>
        </p:txBody>
      </p:sp>
      <p:sp>
        <p:nvSpPr>
          <p:cNvPr id="3" name="PIJL-RECHTS 2"/>
          <p:cNvSpPr/>
          <p:nvPr/>
        </p:nvSpPr>
        <p:spPr>
          <a:xfrm rot="10800000">
            <a:off x="5528158" y="2713885"/>
            <a:ext cx="900767" cy="389089"/>
          </a:xfrm>
          <a:prstGeom prst="rightArrow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>
            <a:off x="0" y="3573016"/>
            <a:ext cx="9144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6660232" y="2585264"/>
            <a:ext cx="2169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prstClr val="black"/>
                </a:solidFill>
              </a:rPr>
              <a:t>Horizontale lijn = onderkant object</a:t>
            </a: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5" name="Ovaal 4"/>
          <p:cNvSpPr/>
          <p:nvPr/>
        </p:nvSpPr>
        <p:spPr>
          <a:xfrm>
            <a:off x="3563888" y="3465004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425027" y="4005064"/>
            <a:ext cx="5947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prstClr val="black"/>
                </a:solidFill>
              </a:rPr>
              <a:t>De zijkant en onderkant van het object tekenen</a:t>
            </a:r>
            <a:r>
              <a:rPr lang="nl-NL" dirty="0" smtClean="0">
                <a:solidFill>
                  <a:prstClr val="black"/>
                </a:solidFill>
              </a:rPr>
              <a:t>: Teken een horizontale/ verticale lijn tussen de vluchtlijnen om de zijkant en onderkant van het object te tekenen.</a:t>
            </a:r>
            <a:endParaRPr lang="nl-NL" dirty="0">
              <a:solidFill>
                <a:prstClr val="black"/>
              </a:solidFill>
            </a:endParaRPr>
          </a:p>
        </p:txBody>
      </p:sp>
      <p:cxnSp>
        <p:nvCxnSpPr>
          <p:cNvPr id="9" name="Rechte verbindingslijn 8"/>
          <p:cNvCxnSpPr>
            <a:endCxn id="5" idx="0"/>
          </p:cNvCxnSpPr>
          <p:nvPr/>
        </p:nvCxnSpPr>
        <p:spPr>
          <a:xfrm flipH="1">
            <a:off x="3671900" y="1005240"/>
            <a:ext cx="763540" cy="245976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>
            <a:endCxn id="5" idx="7"/>
          </p:cNvCxnSpPr>
          <p:nvPr/>
        </p:nvCxnSpPr>
        <p:spPr>
          <a:xfrm flipH="1">
            <a:off x="3748276" y="2505672"/>
            <a:ext cx="687163" cy="99096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 flipH="1">
            <a:off x="3779912" y="2505672"/>
            <a:ext cx="2275708" cy="106734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hoek 18"/>
          <p:cNvSpPr/>
          <p:nvPr/>
        </p:nvSpPr>
        <p:spPr>
          <a:xfrm>
            <a:off x="4435439" y="1005240"/>
            <a:ext cx="1620180" cy="1500432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16" name="Rechte verbindingslijn 15"/>
          <p:cNvCxnSpPr/>
          <p:nvPr/>
        </p:nvCxnSpPr>
        <p:spPr>
          <a:xfrm>
            <a:off x="4139952" y="1988840"/>
            <a:ext cx="0" cy="91959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 flipH="1">
            <a:off x="4188445" y="2908430"/>
            <a:ext cx="1003919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IJL-RECHTS 25"/>
          <p:cNvSpPr/>
          <p:nvPr/>
        </p:nvSpPr>
        <p:spPr>
          <a:xfrm>
            <a:off x="2879145" y="2254090"/>
            <a:ext cx="900767" cy="389089"/>
          </a:xfrm>
          <a:prstGeom prst="rightArrow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1187624" y="212546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prstClr val="black"/>
                </a:solidFill>
              </a:rPr>
              <a:t>Verticale lijn = </a:t>
            </a:r>
          </a:p>
          <a:p>
            <a:r>
              <a:rPr lang="nl-NL" dirty="0" smtClean="0">
                <a:solidFill>
                  <a:prstClr val="black"/>
                </a:solidFill>
              </a:rPr>
              <a:t>zijkant object</a:t>
            </a:r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09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3573016"/>
            <a:ext cx="9144000" cy="3284984"/>
          </a:xfrm>
          <a:prstGeom prst="rect">
            <a:avLst/>
          </a:prstGeom>
          <a:solidFill>
            <a:srgbClr val="14F82F"/>
          </a:solidFill>
          <a:ln>
            <a:solidFill>
              <a:srgbClr val="64E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053670" y="188639"/>
            <a:ext cx="4932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dirty="0" smtClean="0">
                <a:solidFill>
                  <a:prstClr val="black"/>
                </a:solidFill>
              </a:rPr>
              <a:t>EXTRA UITLEG: </a:t>
            </a:r>
          </a:p>
          <a:p>
            <a:pPr algn="r"/>
            <a:r>
              <a:rPr lang="nl-NL" sz="2400" dirty="0" smtClean="0">
                <a:solidFill>
                  <a:prstClr val="black"/>
                </a:solidFill>
              </a:rPr>
              <a:t>evenwijdige lijnen</a:t>
            </a:r>
            <a:endParaRPr lang="nl-NL" sz="2400" dirty="0">
              <a:solidFill>
                <a:prstClr val="black"/>
              </a:solidFill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>
            <a:off x="0" y="3573016"/>
            <a:ext cx="9144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6588224" y="2448635"/>
            <a:ext cx="2169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prstClr val="black"/>
                </a:solidFill>
              </a:rPr>
              <a:t>Groene lijnen zijn evenwijdig</a:t>
            </a: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5" name="Ovaal 4"/>
          <p:cNvSpPr/>
          <p:nvPr/>
        </p:nvSpPr>
        <p:spPr>
          <a:xfrm>
            <a:off x="3563888" y="3465004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425027" y="4005064"/>
            <a:ext cx="5947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prstClr val="black"/>
                </a:solidFill>
              </a:rPr>
              <a:t>De zijkant en onderkant van het object tekenen</a:t>
            </a:r>
            <a:r>
              <a:rPr lang="nl-NL" dirty="0">
                <a:solidFill>
                  <a:prstClr val="black"/>
                </a:solidFill>
              </a:rPr>
              <a:t>: Teken een horizontale/ verticale lijn tussen de vluchtlijnen om de zijkant en onderkant van het object te tekenen.</a:t>
            </a:r>
          </a:p>
        </p:txBody>
      </p:sp>
      <p:cxnSp>
        <p:nvCxnSpPr>
          <p:cNvPr id="9" name="Rechte verbindingslijn 8"/>
          <p:cNvCxnSpPr>
            <a:endCxn id="5" idx="0"/>
          </p:cNvCxnSpPr>
          <p:nvPr/>
        </p:nvCxnSpPr>
        <p:spPr>
          <a:xfrm flipH="1">
            <a:off x="3671900" y="1005240"/>
            <a:ext cx="763540" cy="245976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>
            <a:endCxn id="5" idx="7"/>
          </p:cNvCxnSpPr>
          <p:nvPr/>
        </p:nvCxnSpPr>
        <p:spPr>
          <a:xfrm flipH="1">
            <a:off x="3748276" y="2505672"/>
            <a:ext cx="687163" cy="99096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 flipH="1">
            <a:off x="3779912" y="2505672"/>
            <a:ext cx="2275708" cy="106734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hoek 18"/>
          <p:cNvSpPr/>
          <p:nvPr/>
        </p:nvSpPr>
        <p:spPr>
          <a:xfrm>
            <a:off x="4435439" y="1005240"/>
            <a:ext cx="1620180" cy="1500432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16" name="Rechte verbindingslijn 15"/>
          <p:cNvCxnSpPr/>
          <p:nvPr/>
        </p:nvCxnSpPr>
        <p:spPr>
          <a:xfrm>
            <a:off x="4139952" y="1988840"/>
            <a:ext cx="0" cy="91959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 flipH="1">
            <a:off x="4188445" y="2908430"/>
            <a:ext cx="1003919" cy="0"/>
          </a:xfrm>
          <a:prstGeom prst="line">
            <a:avLst/>
          </a:prstGeom>
          <a:ln w="50800">
            <a:solidFill>
              <a:srgbClr val="14F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vak 26"/>
          <p:cNvSpPr txBox="1"/>
          <p:nvPr/>
        </p:nvSpPr>
        <p:spPr>
          <a:xfrm>
            <a:off x="2553268" y="10734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prstClr val="black"/>
                </a:solidFill>
              </a:rPr>
              <a:t>Oranje lijnen zijn evenwijdig</a:t>
            </a:r>
            <a:endParaRPr lang="nl-NL" dirty="0">
              <a:solidFill>
                <a:prstClr val="black"/>
              </a:solidFill>
            </a:endParaRPr>
          </a:p>
        </p:txBody>
      </p:sp>
      <p:cxnSp>
        <p:nvCxnSpPr>
          <p:cNvPr id="18" name="Rechte verbindingslijn 17"/>
          <p:cNvCxnSpPr/>
          <p:nvPr/>
        </p:nvCxnSpPr>
        <p:spPr>
          <a:xfrm>
            <a:off x="4435440" y="996004"/>
            <a:ext cx="0" cy="1500432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/>
          <p:nvPr/>
        </p:nvCxnSpPr>
        <p:spPr>
          <a:xfrm flipH="1">
            <a:off x="4463868" y="2496436"/>
            <a:ext cx="1591751" cy="0"/>
          </a:xfrm>
          <a:prstGeom prst="line">
            <a:avLst/>
          </a:prstGeom>
          <a:ln w="50800">
            <a:solidFill>
              <a:srgbClr val="14F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raccolade 12"/>
          <p:cNvSpPr/>
          <p:nvPr/>
        </p:nvSpPr>
        <p:spPr>
          <a:xfrm>
            <a:off x="6156176" y="2505672"/>
            <a:ext cx="363768" cy="402757"/>
          </a:xfrm>
          <a:prstGeom prst="rightBrace">
            <a:avLst/>
          </a:prstGeom>
          <a:ln w="412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eraccolade 24"/>
          <p:cNvSpPr/>
          <p:nvPr/>
        </p:nvSpPr>
        <p:spPr>
          <a:xfrm rot="16200000">
            <a:off x="4007753" y="490600"/>
            <a:ext cx="430612" cy="402757"/>
          </a:xfrm>
          <a:prstGeom prst="rightBrace">
            <a:avLst/>
          </a:prstGeom>
          <a:ln w="412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4940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Vrije vorm 25"/>
          <p:cNvSpPr/>
          <p:nvPr/>
        </p:nvSpPr>
        <p:spPr>
          <a:xfrm>
            <a:off x="4165600" y="2493818"/>
            <a:ext cx="1819564" cy="406400"/>
          </a:xfrm>
          <a:custGeom>
            <a:avLst/>
            <a:gdLst>
              <a:gd name="connsiteX0" fmla="*/ 267855 w 1819564"/>
              <a:gd name="connsiteY0" fmla="*/ 0 h 406400"/>
              <a:gd name="connsiteX1" fmla="*/ 1819564 w 1819564"/>
              <a:gd name="connsiteY1" fmla="*/ 27709 h 406400"/>
              <a:gd name="connsiteX2" fmla="*/ 1034473 w 1819564"/>
              <a:gd name="connsiteY2" fmla="*/ 406400 h 406400"/>
              <a:gd name="connsiteX3" fmla="*/ 0 w 1819564"/>
              <a:gd name="connsiteY3" fmla="*/ 406400 h 406400"/>
              <a:gd name="connsiteX4" fmla="*/ 267855 w 1819564"/>
              <a:gd name="connsiteY4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9564" h="406400">
                <a:moveTo>
                  <a:pt x="267855" y="0"/>
                </a:moveTo>
                <a:lnTo>
                  <a:pt x="1819564" y="27709"/>
                </a:lnTo>
                <a:lnTo>
                  <a:pt x="1034473" y="406400"/>
                </a:lnTo>
                <a:lnTo>
                  <a:pt x="0" y="406400"/>
                </a:lnTo>
                <a:lnTo>
                  <a:pt x="267855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Vrije vorm 23"/>
          <p:cNvSpPr/>
          <p:nvPr/>
        </p:nvSpPr>
        <p:spPr>
          <a:xfrm>
            <a:off x="4137891" y="1117600"/>
            <a:ext cx="297548" cy="1736436"/>
          </a:xfrm>
          <a:custGeom>
            <a:avLst/>
            <a:gdLst>
              <a:gd name="connsiteX0" fmla="*/ 286327 w 314036"/>
              <a:gd name="connsiteY0" fmla="*/ 0 h 1736436"/>
              <a:gd name="connsiteX1" fmla="*/ 0 w 314036"/>
              <a:gd name="connsiteY1" fmla="*/ 895927 h 1736436"/>
              <a:gd name="connsiteX2" fmla="*/ 18473 w 314036"/>
              <a:gd name="connsiteY2" fmla="*/ 1736436 h 1736436"/>
              <a:gd name="connsiteX3" fmla="*/ 314036 w 314036"/>
              <a:gd name="connsiteY3" fmla="*/ 1376218 h 1736436"/>
              <a:gd name="connsiteX4" fmla="*/ 286327 w 314036"/>
              <a:gd name="connsiteY4" fmla="*/ 0 h 173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036" h="1736436">
                <a:moveTo>
                  <a:pt x="286327" y="0"/>
                </a:moveTo>
                <a:lnTo>
                  <a:pt x="0" y="895927"/>
                </a:lnTo>
                <a:lnTo>
                  <a:pt x="18473" y="1736436"/>
                </a:lnTo>
                <a:lnTo>
                  <a:pt x="314036" y="1376218"/>
                </a:lnTo>
                <a:lnTo>
                  <a:pt x="286327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0" y="3573016"/>
            <a:ext cx="9144000" cy="3284984"/>
          </a:xfrm>
          <a:prstGeom prst="rect">
            <a:avLst/>
          </a:prstGeom>
          <a:solidFill>
            <a:srgbClr val="14F82F"/>
          </a:solidFill>
          <a:ln>
            <a:solidFill>
              <a:srgbClr val="64E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>
            <a:off x="0" y="3573016"/>
            <a:ext cx="9144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al 4"/>
          <p:cNvSpPr/>
          <p:nvPr/>
        </p:nvSpPr>
        <p:spPr>
          <a:xfrm>
            <a:off x="3563888" y="3465004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425027" y="4005064"/>
            <a:ext cx="5947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prstClr val="black"/>
                </a:solidFill>
              </a:rPr>
              <a:t>Vluchtlijnen uitgummen</a:t>
            </a:r>
            <a:r>
              <a:rPr lang="nl-NL" dirty="0" smtClean="0">
                <a:solidFill>
                  <a:prstClr val="black"/>
                </a:solidFill>
              </a:rPr>
              <a:t>: De getekende lijnen vormen samen een object in perspectief.</a:t>
            </a:r>
            <a:endParaRPr lang="nl-NL" dirty="0">
              <a:solidFill>
                <a:prstClr val="black"/>
              </a:solidFill>
            </a:endParaRPr>
          </a:p>
        </p:txBody>
      </p:sp>
      <p:cxnSp>
        <p:nvCxnSpPr>
          <p:cNvPr id="9" name="Rechte verbindingslijn 8"/>
          <p:cNvCxnSpPr/>
          <p:nvPr/>
        </p:nvCxnSpPr>
        <p:spPr>
          <a:xfrm flipH="1">
            <a:off x="4139952" y="1005240"/>
            <a:ext cx="295488" cy="99283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 flipH="1">
            <a:off x="4139952" y="2505672"/>
            <a:ext cx="295488" cy="40275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 flipH="1">
            <a:off x="5183128" y="2505672"/>
            <a:ext cx="872492" cy="41199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hoek 18"/>
          <p:cNvSpPr/>
          <p:nvPr/>
        </p:nvSpPr>
        <p:spPr>
          <a:xfrm>
            <a:off x="4435439" y="1005240"/>
            <a:ext cx="1620180" cy="1500432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16" name="Rechte verbindingslijn 15"/>
          <p:cNvCxnSpPr/>
          <p:nvPr/>
        </p:nvCxnSpPr>
        <p:spPr>
          <a:xfrm>
            <a:off x="4139952" y="1998076"/>
            <a:ext cx="0" cy="91959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 flipH="1">
            <a:off x="4121481" y="2908430"/>
            <a:ext cx="111481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vak 26"/>
          <p:cNvSpPr txBox="1"/>
          <p:nvPr/>
        </p:nvSpPr>
        <p:spPr>
          <a:xfrm>
            <a:off x="498638" y="291565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prstClr val="black"/>
                </a:solidFill>
              </a:rPr>
              <a:t>De vluchtlijnen uitgummen</a:t>
            </a: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28" name="PIJL-RECHTS 27"/>
          <p:cNvSpPr/>
          <p:nvPr/>
        </p:nvSpPr>
        <p:spPr>
          <a:xfrm>
            <a:off x="3329528" y="3020035"/>
            <a:ext cx="450384" cy="194545"/>
          </a:xfrm>
          <a:prstGeom prst="rightArrow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4678888" y="188640"/>
            <a:ext cx="4294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prstClr val="black"/>
                </a:solidFill>
              </a:rPr>
              <a:t>STAP 6</a:t>
            </a:r>
            <a:r>
              <a:rPr lang="nl-NL" sz="2400" b="1" dirty="0" smtClean="0">
                <a:solidFill>
                  <a:prstClr val="black"/>
                </a:solidFill>
              </a:rPr>
              <a:t>:</a:t>
            </a:r>
            <a:r>
              <a:rPr lang="nl-NL" sz="2400" dirty="0" smtClean="0">
                <a:solidFill>
                  <a:prstClr val="black"/>
                </a:solidFill>
              </a:rPr>
              <a:t> Vluchtlijnen uitgummen</a:t>
            </a:r>
            <a:endParaRPr lang="nl-NL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660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Vrije vorm 25"/>
          <p:cNvSpPr/>
          <p:nvPr/>
        </p:nvSpPr>
        <p:spPr>
          <a:xfrm>
            <a:off x="4165600" y="2493818"/>
            <a:ext cx="1819564" cy="406400"/>
          </a:xfrm>
          <a:custGeom>
            <a:avLst/>
            <a:gdLst>
              <a:gd name="connsiteX0" fmla="*/ 267855 w 1819564"/>
              <a:gd name="connsiteY0" fmla="*/ 0 h 406400"/>
              <a:gd name="connsiteX1" fmla="*/ 1819564 w 1819564"/>
              <a:gd name="connsiteY1" fmla="*/ 27709 h 406400"/>
              <a:gd name="connsiteX2" fmla="*/ 1034473 w 1819564"/>
              <a:gd name="connsiteY2" fmla="*/ 406400 h 406400"/>
              <a:gd name="connsiteX3" fmla="*/ 0 w 1819564"/>
              <a:gd name="connsiteY3" fmla="*/ 406400 h 406400"/>
              <a:gd name="connsiteX4" fmla="*/ 267855 w 1819564"/>
              <a:gd name="connsiteY4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9564" h="406400">
                <a:moveTo>
                  <a:pt x="267855" y="0"/>
                </a:moveTo>
                <a:lnTo>
                  <a:pt x="1819564" y="27709"/>
                </a:lnTo>
                <a:lnTo>
                  <a:pt x="1034473" y="406400"/>
                </a:lnTo>
                <a:lnTo>
                  <a:pt x="0" y="406400"/>
                </a:lnTo>
                <a:lnTo>
                  <a:pt x="267855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4" name="Vrije vorm 23"/>
          <p:cNvSpPr/>
          <p:nvPr/>
        </p:nvSpPr>
        <p:spPr>
          <a:xfrm>
            <a:off x="4137891" y="1117600"/>
            <a:ext cx="297548" cy="1736436"/>
          </a:xfrm>
          <a:custGeom>
            <a:avLst/>
            <a:gdLst>
              <a:gd name="connsiteX0" fmla="*/ 286327 w 314036"/>
              <a:gd name="connsiteY0" fmla="*/ 0 h 1736436"/>
              <a:gd name="connsiteX1" fmla="*/ 0 w 314036"/>
              <a:gd name="connsiteY1" fmla="*/ 895927 h 1736436"/>
              <a:gd name="connsiteX2" fmla="*/ 18473 w 314036"/>
              <a:gd name="connsiteY2" fmla="*/ 1736436 h 1736436"/>
              <a:gd name="connsiteX3" fmla="*/ 314036 w 314036"/>
              <a:gd name="connsiteY3" fmla="*/ 1376218 h 1736436"/>
              <a:gd name="connsiteX4" fmla="*/ 286327 w 314036"/>
              <a:gd name="connsiteY4" fmla="*/ 0 h 173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036" h="1736436">
                <a:moveTo>
                  <a:pt x="286327" y="0"/>
                </a:moveTo>
                <a:lnTo>
                  <a:pt x="0" y="895927"/>
                </a:lnTo>
                <a:lnTo>
                  <a:pt x="18473" y="1736436"/>
                </a:lnTo>
                <a:lnTo>
                  <a:pt x="314036" y="1376218"/>
                </a:lnTo>
                <a:lnTo>
                  <a:pt x="286327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0" y="3573016"/>
            <a:ext cx="9144000" cy="3284984"/>
          </a:xfrm>
          <a:prstGeom prst="rect">
            <a:avLst/>
          </a:prstGeom>
          <a:solidFill>
            <a:srgbClr val="14F82F"/>
          </a:solidFill>
          <a:ln>
            <a:solidFill>
              <a:srgbClr val="64E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>
            <a:off x="0" y="3573016"/>
            <a:ext cx="9144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al 4"/>
          <p:cNvSpPr/>
          <p:nvPr/>
        </p:nvSpPr>
        <p:spPr>
          <a:xfrm>
            <a:off x="3563888" y="3465004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9" name="Rechte verbindingslijn 8"/>
          <p:cNvCxnSpPr/>
          <p:nvPr/>
        </p:nvCxnSpPr>
        <p:spPr>
          <a:xfrm flipH="1">
            <a:off x="4139952" y="1005240"/>
            <a:ext cx="295488" cy="99283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 flipH="1">
            <a:off x="4139952" y="2505672"/>
            <a:ext cx="295488" cy="40275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 flipH="1">
            <a:off x="5183128" y="2505672"/>
            <a:ext cx="872492" cy="41199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hoek 18"/>
          <p:cNvSpPr/>
          <p:nvPr/>
        </p:nvSpPr>
        <p:spPr>
          <a:xfrm>
            <a:off x="4435439" y="1005240"/>
            <a:ext cx="1620180" cy="1500432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16" name="Rechte verbindingslijn 15"/>
          <p:cNvCxnSpPr/>
          <p:nvPr/>
        </p:nvCxnSpPr>
        <p:spPr>
          <a:xfrm>
            <a:off x="4139952" y="1998076"/>
            <a:ext cx="0" cy="91959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 flipH="1">
            <a:off x="4121481" y="2908430"/>
            <a:ext cx="111481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vak 28"/>
          <p:cNvSpPr txBox="1"/>
          <p:nvPr/>
        </p:nvSpPr>
        <p:spPr>
          <a:xfrm>
            <a:off x="4678888" y="188640"/>
            <a:ext cx="4294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prstClr val="black"/>
                </a:solidFill>
              </a:rPr>
              <a:t>STAP </a:t>
            </a:r>
            <a:r>
              <a:rPr lang="nl-NL" sz="2400" b="1" dirty="0" smtClean="0">
                <a:solidFill>
                  <a:prstClr val="black"/>
                </a:solidFill>
              </a:rPr>
              <a:t>7:</a:t>
            </a:r>
            <a:r>
              <a:rPr lang="nl-NL" sz="2400" dirty="0" smtClean="0">
                <a:solidFill>
                  <a:prstClr val="black"/>
                </a:solidFill>
              </a:rPr>
              <a:t> Object precies onder verdwijnpunt</a:t>
            </a:r>
            <a:endParaRPr lang="nl-NL" sz="2400" dirty="0">
              <a:solidFill>
                <a:prstClr val="black"/>
              </a:solidFill>
            </a:endParaRPr>
          </a:p>
        </p:txBody>
      </p:sp>
      <p:sp>
        <p:nvSpPr>
          <p:cNvPr id="18" name="Rechthoek 17"/>
          <p:cNvSpPr/>
          <p:nvPr/>
        </p:nvSpPr>
        <p:spPr>
          <a:xfrm>
            <a:off x="2861810" y="4581128"/>
            <a:ext cx="1620180" cy="1500432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20" name="Rechte verbindingslijn 19"/>
          <p:cNvCxnSpPr>
            <a:stCxn id="5" idx="3"/>
          </p:cNvCxnSpPr>
          <p:nvPr/>
        </p:nvCxnSpPr>
        <p:spPr>
          <a:xfrm flipH="1">
            <a:off x="2861810" y="3649392"/>
            <a:ext cx="733714" cy="93173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>
            <a:stCxn id="5" idx="5"/>
          </p:cNvCxnSpPr>
          <p:nvPr/>
        </p:nvCxnSpPr>
        <p:spPr>
          <a:xfrm>
            <a:off x="3748276" y="3649392"/>
            <a:ext cx="733714" cy="93173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 flipH="1">
            <a:off x="3200959" y="4115260"/>
            <a:ext cx="931295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IJL-RECHTS 29"/>
          <p:cNvSpPr/>
          <p:nvPr/>
        </p:nvSpPr>
        <p:spPr>
          <a:xfrm rot="958667">
            <a:off x="2115871" y="4021727"/>
            <a:ext cx="732958" cy="197188"/>
          </a:xfrm>
          <a:prstGeom prst="rightArrow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31" name="Tekstvak 30"/>
          <p:cNvSpPr txBox="1"/>
          <p:nvPr/>
        </p:nvSpPr>
        <p:spPr>
          <a:xfrm>
            <a:off x="755576" y="378904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prstClr val="black"/>
                </a:solidFill>
              </a:rPr>
              <a:t>Vluchtlijnen</a:t>
            </a: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32" name="PIJL-RECHTS 31"/>
          <p:cNvSpPr/>
          <p:nvPr/>
        </p:nvSpPr>
        <p:spPr>
          <a:xfrm rot="10800000">
            <a:off x="4287696" y="3926897"/>
            <a:ext cx="900767" cy="389089"/>
          </a:xfrm>
          <a:prstGeom prst="rightArrow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33" name="Tekstvak 32"/>
          <p:cNvSpPr txBox="1"/>
          <p:nvPr/>
        </p:nvSpPr>
        <p:spPr>
          <a:xfrm>
            <a:off x="5419770" y="3798276"/>
            <a:ext cx="2169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prstClr val="black"/>
                </a:solidFill>
              </a:rPr>
              <a:t>Horizontale lijn = bovenkant object</a:t>
            </a:r>
          </a:p>
          <a:p>
            <a:r>
              <a:rPr lang="nl-NL" dirty="0" smtClean="0">
                <a:solidFill>
                  <a:prstClr val="black"/>
                </a:solidFill>
              </a:rPr>
              <a:t>(evenwijdig aan bovenkant vierkant)</a:t>
            </a:r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865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Vrije vorm 25"/>
          <p:cNvSpPr/>
          <p:nvPr/>
        </p:nvSpPr>
        <p:spPr>
          <a:xfrm>
            <a:off x="4165600" y="2493818"/>
            <a:ext cx="1819564" cy="406400"/>
          </a:xfrm>
          <a:custGeom>
            <a:avLst/>
            <a:gdLst>
              <a:gd name="connsiteX0" fmla="*/ 267855 w 1819564"/>
              <a:gd name="connsiteY0" fmla="*/ 0 h 406400"/>
              <a:gd name="connsiteX1" fmla="*/ 1819564 w 1819564"/>
              <a:gd name="connsiteY1" fmla="*/ 27709 h 406400"/>
              <a:gd name="connsiteX2" fmla="*/ 1034473 w 1819564"/>
              <a:gd name="connsiteY2" fmla="*/ 406400 h 406400"/>
              <a:gd name="connsiteX3" fmla="*/ 0 w 1819564"/>
              <a:gd name="connsiteY3" fmla="*/ 406400 h 406400"/>
              <a:gd name="connsiteX4" fmla="*/ 267855 w 1819564"/>
              <a:gd name="connsiteY4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9564" h="406400">
                <a:moveTo>
                  <a:pt x="267855" y="0"/>
                </a:moveTo>
                <a:lnTo>
                  <a:pt x="1819564" y="27709"/>
                </a:lnTo>
                <a:lnTo>
                  <a:pt x="1034473" y="406400"/>
                </a:lnTo>
                <a:lnTo>
                  <a:pt x="0" y="406400"/>
                </a:lnTo>
                <a:lnTo>
                  <a:pt x="267855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4" name="Vrije vorm 23"/>
          <p:cNvSpPr/>
          <p:nvPr/>
        </p:nvSpPr>
        <p:spPr>
          <a:xfrm>
            <a:off x="4137891" y="1117600"/>
            <a:ext cx="297548" cy="1736436"/>
          </a:xfrm>
          <a:custGeom>
            <a:avLst/>
            <a:gdLst>
              <a:gd name="connsiteX0" fmla="*/ 286327 w 314036"/>
              <a:gd name="connsiteY0" fmla="*/ 0 h 1736436"/>
              <a:gd name="connsiteX1" fmla="*/ 0 w 314036"/>
              <a:gd name="connsiteY1" fmla="*/ 895927 h 1736436"/>
              <a:gd name="connsiteX2" fmla="*/ 18473 w 314036"/>
              <a:gd name="connsiteY2" fmla="*/ 1736436 h 1736436"/>
              <a:gd name="connsiteX3" fmla="*/ 314036 w 314036"/>
              <a:gd name="connsiteY3" fmla="*/ 1376218 h 1736436"/>
              <a:gd name="connsiteX4" fmla="*/ 286327 w 314036"/>
              <a:gd name="connsiteY4" fmla="*/ 0 h 173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036" h="1736436">
                <a:moveTo>
                  <a:pt x="286327" y="0"/>
                </a:moveTo>
                <a:lnTo>
                  <a:pt x="0" y="895927"/>
                </a:lnTo>
                <a:lnTo>
                  <a:pt x="18473" y="1736436"/>
                </a:lnTo>
                <a:lnTo>
                  <a:pt x="314036" y="1376218"/>
                </a:lnTo>
                <a:lnTo>
                  <a:pt x="286327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0" y="3573016"/>
            <a:ext cx="9144000" cy="3284984"/>
          </a:xfrm>
          <a:prstGeom prst="rect">
            <a:avLst/>
          </a:prstGeom>
          <a:solidFill>
            <a:srgbClr val="14F82F"/>
          </a:solidFill>
          <a:ln>
            <a:solidFill>
              <a:srgbClr val="64E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>
            <a:off x="0" y="3573016"/>
            <a:ext cx="9144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al 4"/>
          <p:cNvSpPr/>
          <p:nvPr/>
        </p:nvSpPr>
        <p:spPr>
          <a:xfrm>
            <a:off x="3563888" y="3465004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9" name="Rechte verbindingslijn 8"/>
          <p:cNvCxnSpPr/>
          <p:nvPr/>
        </p:nvCxnSpPr>
        <p:spPr>
          <a:xfrm flipH="1">
            <a:off x="4139952" y="1005240"/>
            <a:ext cx="295488" cy="99283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 flipH="1">
            <a:off x="4139952" y="2505672"/>
            <a:ext cx="295488" cy="40275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 flipH="1">
            <a:off x="5183128" y="2505672"/>
            <a:ext cx="872492" cy="41199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hoek 18"/>
          <p:cNvSpPr/>
          <p:nvPr/>
        </p:nvSpPr>
        <p:spPr>
          <a:xfrm>
            <a:off x="4435439" y="1005240"/>
            <a:ext cx="1620180" cy="1500432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16" name="Rechte verbindingslijn 15"/>
          <p:cNvCxnSpPr/>
          <p:nvPr/>
        </p:nvCxnSpPr>
        <p:spPr>
          <a:xfrm>
            <a:off x="4139952" y="1998076"/>
            <a:ext cx="0" cy="91959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 flipH="1">
            <a:off x="4121481" y="2908430"/>
            <a:ext cx="111481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vak 28"/>
          <p:cNvSpPr txBox="1"/>
          <p:nvPr/>
        </p:nvSpPr>
        <p:spPr>
          <a:xfrm>
            <a:off x="4678888" y="188640"/>
            <a:ext cx="4294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prstClr val="black"/>
                </a:solidFill>
              </a:rPr>
              <a:t>STAP 7:</a:t>
            </a:r>
            <a:r>
              <a:rPr lang="nl-NL" sz="2400" dirty="0">
                <a:solidFill>
                  <a:prstClr val="black"/>
                </a:solidFill>
              </a:rPr>
              <a:t> Object precies onder verdwijnpunt</a:t>
            </a:r>
          </a:p>
        </p:txBody>
      </p:sp>
      <p:sp>
        <p:nvSpPr>
          <p:cNvPr id="18" name="Rechthoek 17"/>
          <p:cNvSpPr/>
          <p:nvPr/>
        </p:nvSpPr>
        <p:spPr>
          <a:xfrm>
            <a:off x="2861810" y="4581128"/>
            <a:ext cx="1620180" cy="1500432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20" name="Rechte verbindingslijn 19"/>
          <p:cNvCxnSpPr/>
          <p:nvPr/>
        </p:nvCxnSpPr>
        <p:spPr>
          <a:xfrm flipH="1">
            <a:off x="2861811" y="4115260"/>
            <a:ext cx="366856" cy="46586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/>
          <p:nvPr/>
        </p:nvCxnSpPr>
        <p:spPr>
          <a:xfrm>
            <a:off x="4121481" y="4115260"/>
            <a:ext cx="360509" cy="46586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 flipH="1">
            <a:off x="3210195" y="4115260"/>
            <a:ext cx="931295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912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Vrije vorm 25"/>
          <p:cNvSpPr/>
          <p:nvPr/>
        </p:nvSpPr>
        <p:spPr>
          <a:xfrm>
            <a:off x="4165600" y="2493818"/>
            <a:ext cx="1819564" cy="406400"/>
          </a:xfrm>
          <a:custGeom>
            <a:avLst/>
            <a:gdLst>
              <a:gd name="connsiteX0" fmla="*/ 267855 w 1819564"/>
              <a:gd name="connsiteY0" fmla="*/ 0 h 406400"/>
              <a:gd name="connsiteX1" fmla="*/ 1819564 w 1819564"/>
              <a:gd name="connsiteY1" fmla="*/ 27709 h 406400"/>
              <a:gd name="connsiteX2" fmla="*/ 1034473 w 1819564"/>
              <a:gd name="connsiteY2" fmla="*/ 406400 h 406400"/>
              <a:gd name="connsiteX3" fmla="*/ 0 w 1819564"/>
              <a:gd name="connsiteY3" fmla="*/ 406400 h 406400"/>
              <a:gd name="connsiteX4" fmla="*/ 267855 w 1819564"/>
              <a:gd name="connsiteY4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9564" h="406400">
                <a:moveTo>
                  <a:pt x="267855" y="0"/>
                </a:moveTo>
                <a:lnTo>
                  <a:pt x="1819564" y="27709"/>
                </a:lnTo>
                <a:lnTo>
                  <a:pt x="1034473" y="406400"/>
                </a:lnTo>
                <a:lnTo>
                  <a:pt x="0" y="406400"/>
                </a:lnTo>
                <a:lnTo>
                  <a:pt x="267855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4" name="Vrije vorm 23"/>
          <p:cNvSpPr/>
          <p:nvPr/>
        </p:nvSpPr>
        <p:spPr>
          <a:xfrm>
            <a:off x="4137891" y="1117600"/>
            <a:ext cx="297548" cy="1736436"/>
          </a:xfrm>
          <a:custGeom>
            <a:avLst/>
            <a:gdLst>
              <a:gd name="connsiteX0" fmla="*/ 286327 w 314036"/>
              <a:gd name="connsiteY0" fmla="*/ 0 h 1736436"/>
              <a:gd name="connsiteX1" fmla="*/ 0 w 314036"/>
              <a:gd name="connsiteY1" fmla="*/ 895927 h 1736436"/>
              <a:gd name="connsiteX2" fmla="*/ 18473 w 314036"/>
              <a:gd name="connsiteY2" fmla="*/ 1736436 h 1736436"/>
              <a:gd name="connsiteX3" fmla="*/ 314036 w 314036"/>
              <a:gd name="connsiteY3" fmla="*/ 1376218 h 1736436"/>
              <a:gd name="connsiteX4" fmla="*/ 286327 w 314036"/>
              <a:gd name="connsiteY4" fmla="*/ 0 h 173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036" h="1736436">
                <a:moveTo>
                  <a:pt x="286327" y="0"/>
                </a:moveTo>
                <a:lnTo>
                  <a:pt x="0" y="895927"/>
                </a:lnTo>
                <a:lnTo>
                  <a:pt x="18473" y="1736436"/>
                </a:lnTo>
                <a:lnTo>
                  <a:pt x="314036" y="1376218"/>
                </a:lnTo>
                <a:lnTo>
                  <a:pt x="286327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0" y="3573016"/>
            <a:ext cx="9144000" cy="3284984"/>
          </a:xfrm>
          <a:prstGeom prst="rect">
            <a:avLst/>
          </a:prstGeom>
          <a:solidFill>
            <a:srgbClr val="14F82F"/>
          </a:solidFill>
          <a:ln>
            <a:solidFill>
              <a:srgbClr val="64E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>
            <a:off x="0" y="3573016"/>
            <a:ext cx="9144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al 4"/>
          <p:cNvSpPr/>
          <p:nvPr/>
        </p:nvSpPr>
        <p:spPr>
          <a:xfrm>
            <a:off x="3563888" y="3465004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9" name="Rechte verbindingslijn 8"/>
          <p:cNvCxnSpPr/>
          <p:nvPr/>
        </p:nvCxnSpPr>
        <p:spPr>
          <a:xfrm flipH="1">
            <a:off x="4139952" y="1005240"/>
            <a:ext cx="295488" cy="99283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 flipH="1">
            <a:off x="4139952" y="2505672"/>
            <a:ext cx="295488" cy="40275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 flipH="1">
            <a:off x="5183128" y="2505672"/>
            <a:ext cx="872492" cy="41199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hoek 18"/>
          <p:cNvSpPr/>
          <p:nvPr/>
        </p:nvSpPr>
        <p:spPr>
          <a:xfrm>
            <a:off x="4435439" y="1005240"/>
            <a:ext cx="1620180" cy="1500432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16" name="Rechte verbindingslijn 15"/>
          <p:cNvCxnSpPr/>
          <p:nvPr/>
        </p:nvCxnSpPr>
        <p:spPr>
          <a:xfrm>
            <a:off x="4139952" y="1998076"/>
            <a:ext cx="0" cy="91959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 flipH="1">
            <a:off x="4121481" y="2908430"/>
            <a:ext cx="111481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vak 28"/>
          <p:cNvSpPr txBox="1"/>
          <p:nvPr/>
        </p:nvSpPr>
        <p:spPr>
          <a:xfrm>
            <a:off x="4678888" y="188640"/>
            <a:ext cx="4294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prstClr val="black"/>
                </a:solidFill>
              </a:rPr>
              <a:t>STAP 7:</a:t>
            </a:r>
            <a:r>
              <a:rPr lang="nl-NL" sz="2400" dirty="0">
                <a:solidFill>
                  <a:prstClr val="black"/>
                </a:solidFill>
              </a:rPr>
              <a:t> Object </a:t>
            </a:r>
            <a:r>
              <a:rPr lang="nl-NL" sz="2400" dirty="0" smtClean="0">
                <a:solidFill>
                  <a:prstClr val="black"/>
                </a:solidFill>
              </a:rPr>
              <a:t>met schuine kant</a:t>
            </a:r>
            <a:endParaRPr lang="nl-NL" sz="2400" dirty="0">
              <a:solidFill>
                <a:prstClr val="black"/>
              </a:solidFill>
            </a:endParaRPr>
          </a:p>
        </p:txBody>
      </p:sp>
      <p:sp>
        <p:nvSpPr>
          <p:cNvPr id="2" name="Vrije vorm 1"/>
          <p:cNvSpPr/>
          <p:nvPr/>
        </p:nvSpPr>
        <p:spPr>
          <a:xfrm>
            <a:off x="2881745" y="4119418"/>
            <a:ext cx="1597891" cy="471055"/>
          </a:xfrm>
          <a:custGeom>
            <a:avLst/>
            <a:gdLst>
              <a:gd name="connsiteX0" fmla="*/ 0 w 1597891"/>
              <a:gd name="connsiteY0" fmla="*/ 415637 h 471055"/>
              <a:gd name="connsiteX1" fmla="*/ 360219 w 1597891"/>
              <a:gd name="connsiteY1" fmla="*/ 9237 h 471055"/>
              <a:gd name="connsiteX2" fmla="*/ 1256146 w 1597891"/>
              <a:gd name="connsiteY2" fmla="*/ 0 h 471055"/>
              <a:gd name="connsiteX3" fmla="*/ 1597891 w 1597891"/>
              <a:gd name="connsiteY3" fmla="*/ 471055 h 471055"/>
              <a:gd name="connsiteX4" fmla="*/ 0 w 1597891"/>
              <a:gd name="connsiteY4" fmla="*/ 415637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891" h="471055">
                <a:moveTo>
                  <a:pt x="0" y="415637"/>
                </a:moveTo>
                <a:lnTo>
                  <a:pt x="360219" y="9237"/>
                </a:lnTo>
                <a:lnTo>
                  <a:pt x="1256146" y="0"/>
                </a:lnTo>
                <a:lnTo>
                  <a:pt x="1597891" y="471055"/>
                </a:lnTo>
                <a:lnTo>
                  <a:pt x="0" y="41563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2861810" y="4581128"/>
            <a:ext cx="1620180" cy="1500432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20" name="Rechte verbindingslijn 19"/>
          <p:cNvCxnSpPr/>
          <p:nvPr/>
        </p:nvCxnSpPr>
        <p:spPr>
          <a:xfrm flipH="1">
            <a:off x="2861811" y="4115260"/>
            <a:ext cx="366856" cy="46586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/>
          <p:nvPr/>
        </p:nvCxnSpPr>
        <p:spPr>
          <a:xfrm>
            <a:off x="4121481" y="4115260"/>
            <a:ext cx="360509" cy="46586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 flipH="1">
            <a:off x="3210195" y="4115260"/>
            <a:ext cx="931295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Gelijkbenige driehoek 22"/>
          <p:cNvSpPr/>
          <p:nvPr/>
        </p:nvSpPr>
        <p:spPr>
          <a:xfrm>
            <a:off x="251520" y="2398998"/>
            <a:ext cx="1979458" cy="1706429"/>
          </a:xfrm>
          <a:prstGeom prst="triangle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4411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Vrije vorm 25"/>
          <p:cNvSpPr/>
          <p:nvPr/>
        </p:nvSpPr>
        <p:spPr>
          <a:xfrm>
            <a:off x="4165600" y="2493818"/>
            <a:ext cx="1819564" cy="406400"/>
          </a:xfrm>
          <a:custGeom>
            <a:avLst/>
            <a:gdLst>
              <a:gd name="connsiteX0" fmla="*/ 267855 w 1819564"/>
              <a:gd name="connsiteY0" fmla="*/ 0 h 406400"/>
              <a:gd name="connsiteX1" fmla="*/ 1819564 w 1819564"/>
              <a:gd name="connsiteY1" fmla="*/ 27709 h 406400"/>
              <a:gd name="connsiteX2" fmla="*/ 1034473 w 1819564"/>
              <a:gd name="connsiteY2" fmla="*/ 406400 h 406400"/>
              <a:gd name="connsiteX3" fmla="*/ 0 w 1819564"/>
              <a:gd name="connsiteY3" fmla="*/ 406400 h 406400"/>
              <a:gd name="connsiteX4" fmla="*/ 267855 w 1819564"/>
              <a:gd name="connsiteY4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9564" h="406400">
                <a:moveTo>
                  <a:pt x="267855" y="0"/>
                </a:moveTo>
                <a:lnTo>
                  <a:pt x="1819564" y="27709"/>
                </a:lnTo>
                <a:lnTo>
                  <a:pt x="1034473" y="406400"/>
                </a:lnTo>
                <a:lnTo>
                  <a:pt x="0" y="406400"/>
                </a:lnTo>
                <a:lnTo>
                  <a:pt x="267855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4" name="Vrije vorm 23"/>
          <p:cNvSpPr/>
          <p:nvPr/>
        </p:nvSpPr>
        <p:spPr>
          <a:xfrm>
            <a:off x="4137891" y="1117600"/>
            <a:ext cx="297548" cy="1736436"/>
          </a:xfrm>
          <a:custGeom>
            <a:avLst/>
            <a:gdLst>
              <a:gd name="connsiteX0" fmla="*/ 286327 w 314036"/>
              <a:gd name="connsiteY0" fmla="*/ 0 h 1736436"/>
              <a:gd name="connsiteX1" fmla="*/ 0 w 314036"/>
              <a:gd name="connsiteY1" fmla="*/ 895927 h 1736436"/>
              <a:gd name="connsiteX2" fmla="*/ 18473 w 314036"/>
              <a:gd name="connsiteY2" fmla="*/ 1736436 h 1736436"/>
              <a:gd name="connsiteX3" fmla="*/ 314036 w 314036"/>
              <a:gd name="connsiteY3" fmla="*/ 1376218 h 1736436"/>
              <a:gd name="connsiteX4" fmla="*/ 286327 w 314036"/>
              <a:gd name="connsiteY4" fmla="*/ 0 h 173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036" h="1736436">
                <a:moveTo>
                  <a:pt x="286327" y="0"/>
                </a:moveTo>
                <a:lnTo>
                  <a:pt x="0" y="895927"/>
                </a:lnTo>
                <a:lnTo>
                  <a:pt x="18473" y="1736436"/>
                </a:lnTo>
                <a:lnTo>
                  <a:pt x="314036" y="1376218"/>
                </a:lnTo>
                <a:lnTo>
                  <a:pt x="286327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0" y="3573016"/>
            <a:ext cx="9144000" cy="3284984"/>
          </a:xfrm>
          <a:prstGeom prst="rect">
            <a:avLst/>
          </a:prstGeom>
          <a:solidFill>
            <a:srgbClr val="14F82F"/>
          </a:solidFill>
          <a:ln>
            <a:solidFill>
              <a:srgbClr val="64E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>
            <a:off x="0" y="3573016"/>
            <a:ext cx="9144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al 4"/>
          <p:cNvSpPr/>
          <p:nvPr/>
        </p:nvSpPr>
        <p:spPr>
          <a:xfrm>
            <a:off x="3563888" y="3465004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9" name="Rechte verbindingslijn 8"/>
          <p:cNvCxnSpPr/>
          <p:nvPr/>
        </p:nvCxnSpPr>
        <p:spPr>
          <a:xfrm flipH="1">
            <a:off x="4139952" y="1005240"/>
            <a:ext cx="295488" cy="99283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 flipH="1">
            <a:off x="4139952" y="2505672"/>
            <a:ext cx="295488" cy="40275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 flipH="1">
            <a:off x="5183128" y="2505672"/>
            <a:ext cx="872492" cy="41199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hoek 18"/>
          <p:cNvSpPr/>
          <p:nvPr/>
        </p:nvSpPr>
        <p:spPr>
          <a:xfrm>
            <a:off x="4435439" y="1005240"/>
            <a:ext cx="1620180" cy="1500432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16" name="Rechte verbindingslijn 15"/>
          <p:cNvCxnSpPr/>
          <p:nvPr/>
        </p:nvCxnSpPr>
        <p:spPr>
          <a:xfrm>
            <a:off x="4139952" y="1998076"/>
            <a:ext cx="0" cy="91959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 flipH="1">
            <a:off x="4121481" y="2908430"/>
            <a:ext cx="111481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vak 28"/>
          <p:cNvSpPr txBox="1"/>
          <p:nvPr/>
        </p:nvSpPr>
        <p:spPr>
          <a:xfrm>
            <a:off x="4678888" y="188640"/>
            <a:ext cx="4294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prstClr val="black"/>
                </a:solidFill>
              </a:rPr>
              <a:t>STAP 7:</a:t>
            </a:r>
            <a:r>
              <a:rPr lang="nl-NL" sz="2400" dirty="0">
                <a:solidFill>
                  <a:prstClr val="black"/>
                </a:solidFill>
              </a:rPr>
              <a:t> Object </a:t>
            </a:r>
            <a:r>
              <a:rPr lang="nl-NL" sz="2400" dirty="0" smtClean="0">
                <a:solidFill>
                  <a:prstClr val="black"/>
                </a:solidFill>
              </a:rPr>
              <a:t>met schuine kant</a:t>
            </a:r>
            <a:endParaRPr lang="nl-NL" sz="2400" dirty="0">
              <a:solidFill>
                <a:prstClr val="black"/>
              </a:solidFill>
            </a:endParaRPr>
          </a:p>
        </p:txBody>
      </p:sp>
      <p:sp>
        <p:nvSpPr>
          <p:cNvPr id="2" name="Vrije vorm 1"/>
          <p:cNvSpPr/>
          <p:nvPr/>
        </p:nvSpPr>
        <p:spPr>
          <a:xfrm>
            <a:off x="2881745" y="4119418"/>
            <a:ext cx="1597891" cy="471055"/>
          </a:xfrm>
          <a:custGeom>
            <a:avLst/>
            <a:gdLst>
              <a:gd name="connsiteX0" fmla="*/ 0 w 1597891"/>
              <a:gd name="connsiteY0" fmla="*/ 415637 h 471055"/>
              <a:gd name="connsiteX1" fmla="*/ 360219 w 1597891"/>
              <a:gd name="connsiteY1" fmla="*/ 9237 h 471055"/>
              <a:gd name="connsiteX2" fmla="*/ 1256146 w 1597891"/>
              <a:gd name="connsiteY2" fmla="*/ 0 h 471055"/>
              <a:gd name="connsiteX3" fmla="*/ 1597891 w 1597891"/>
              <a:gd name="connsiteY3" fmla="*/ 471055 h 471055"/>
              <a:gd name="connsiteX4" fmla="*/ 0 w 1597891"/>
              <a:gd name="connsiteY4" fmla="*/ 415637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891" h="471055">
                <a:moveTo>
                  <a:pt x="0" y="415637"/>
                </a:moveTo>
                <a:lnTo>
                  <a:pt x="360219" y="9237"/>
                </a:lnTo>
                <a:lnTo>
                  <a:pt x="1256146" y="0"/>
                </a:lnTo>
                <a:lnTo>
                  <a:pt x="1597891" y="471055"/>
                </a:lnTo>
                <a:lnTo>
                  <a:pt x="0" y="41563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18" name="Rechthoek 17"/>
          <p:cNvSpPr/>
          <p:nvPr/>
        </p:nvSpPr>
        <p:spPr>
          <a:xfrm>
            <a:off x="2861810" y="4581128"/>
            <a:ext cx="1620180" cy="1500432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20" name="Rechte verbindingslijn 19"/>
          <p:cNvCxnSpPr/>
          <p:nvPr/>
        </p:nvCxnSpPr>
        <p:spPr>
          <a:xfrm flipH="1">
            <a:off x="2861811" y="4115260"/>
            <a:ext cx="366856" cy="46586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/>
          <p:nvPr/>
        </p:nvCxnSpPr>
        <p:spPr>
          <a:xfrm>
            <a:off x="4121481" y="4115260"/>
            <a:ext cx="360509" cy="46586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 flipH="1">
            <a:off x="3210195" y="4115260"/>
            <a:ext cx="931295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elijkbenige driehoek 2"/>
          <p:cNvSpPr/>
          <p:nvPr/>
        </p:nvSpPr>
        <p:spPr>
          <a:xfrm>
            <a:off x="251520" y="2398998"/>
            <a:ext cx="1979458" cy="1706429"/>
          </a:xfrm>
          <a:prstGeom prst="triangle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0" name="Rechte verbindingslijn 29"/>
          <p:cNvCxnSpPr>
            <a:stCxn id="5" idx="1"/>
          </p:cNvCxnSpPr>
          <p:nvPr/>
        </p:nvCxnSpPr>
        <p:spPr>
          <a:xfrm flipH="1" flipV="1">
            <a:off x="1241249" y="2398998"/>
            <a:ext cx="2354275" cy="109764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/>
          <p:cNvCxnSpPr>
            <a:stCxn id="5" idx="3"/>
            <a:endCxn id="3" idx="4"/>
          </p:cNvCxnSpPr>
          <p:nvPr/>
        </p:nvCxnSpPr>
        <p:spPr>
          <a:xfrm flipH="1">
            <a:off x="2230978" y="3649392"/>
            <a:ext cx="1364546" cy="45603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>
            <a:off x="2222937" y="2854036"/>
            <a:ext cx="611444" cy="107902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43"/>
          <p:cNvCxnSpPr/>
          <p:nvPr/>
        </p:nvCxnSpPr>
        <p:spPr>
          <a:xfrm>
            <a:off x="1259632" y="2408309"/>
            <a:ext cx="961699" cy="169711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PIJL-OMHOOG en -OMLAAG 45"/>
          <p:cNvSpPr/>
          <p:nvPr/>
        </p:nvSpPr>
        <p:spPr>
          <a:xfrm rot="3901434">
            <a:off x="1910723" y="2911392"/>
            <a:ext cx="288032" cy="559190"/>
          </a:xfrm>
          <a:prstGeom prst="upDown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7" name="PIJL-OMHOOG en -OMLAAG 46"/>
          <p:cNvSpPr/>
          <p:nvPr/>
        </p:nvSpPr>
        <p:spPr>
          <a:xfrm rot="3901434">
            <a:off x="2224981" y="3443073"/>
            <a:ext cx="288032" cy="559190"/>
          </a:xfrm>
          <a:prstGeom prst="upDown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Tekstvak 47"/>
          <p:cNvSpPr txBox="1"/>
          <p:nvPr/>
        </p:nvSpPr>
        <p:spPr>
          <a:xfrm>
            <a:off x="1575030" y="213634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prstClr val="black"/>
                </a:solidFill>
              </a:rPr>
              <a:t>Evenwijdig!</a:t>
            </a:r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396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3573016"/>
            <a:ext cx="9144000" cy="3284984"/>
          </a:xfrm>
          <a:prstGeom prst="rect">
            <a:avLst/>
          </a:prstGeom>
          <a:solidFill>
            <a:srgbClr val="14F82F"/>
          </a:solidFill>
          <a:ln>
            <a:solidFill>
              <a:srgbClr val="64E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2050" name="Picture 2" descr="http://static.zoom.nl/342D18DC62D30FC29AB77F8EF94F00C4-bewerking-perspectief-en-illusi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2"/>
          <a:stretch/>
        </p:blipFill>
        <p:spPr bwMode="auto">
          <a:xfrm>
            <a:off x="1466850" y="1340768"/>
            <a:ext cx="6210300" cy="405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493698" y="5617975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Perspectief is een methode om diepte, zoals wij die zien, op een plat vlak te kunnen tekenen.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1034606" y="333788"/>
            <a:ext cx="7074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smtClean="0"/>
              <a:t>1 PUNTS PERSPECTIEF: </a:t>
            </a:r>
            <a:r>
              <a:rPr lang="nl-NL" sz="3200" dirty="0"/>
              <a:t>W</a:t>
            </a:r>
            <a:r>
              <a:rPr lang="nl-NL" sz="3200" dirty="0" smtClean="0"/>
              <a:t>at en Waarom?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4208704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Vrije vorm 25"/>
          <p:cNvSpPr/>
          <p:nvPr/>
        </p:nvSpPr>
        <p:spPr>
          <a:xfrm>
            <a:off x="4165600" y="2493818"/>
            <a:ext cx="1819564" cy="406400"/>
          </a:xfrm>
          <a:custGeom>
            <a:avLst/>
            <a:gdLst>
              <a:gd name="connsiteX0" fmla="*/ 267855 w 1819564"/>
              <a:gd name="connsiteY0" fmla="*/ 0 h 406400"/>
              <a:gd name="connsiteX1" fmla="*/ 1819564 w 1819564"/>
              <a:gd name="connsiteY1" fmla="*/ 27709 h 406400"/>
              <a:gd name="connsiteX2" fmla="*/ 1034473 w 1819564"/>
              <a:gd name="connsiteY2" fmla="*/ 406400 h 406400"/>
              <a:gd name="connsiteX3" fmla="*/ 0 w 1819564"/>
              <a:gd name="connsiteY3" fmla="*/ 406400 h 406400"/>
              <a:gd name="connsiteX4" fmla="*/ 267855 w 1819564"/>
              <a:gd name="connsiteY4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9564" h="406400">
                <a:moveTo>
                  <a:pt x="267855" y="0"/>
                </a:moveTo>
                <a:lnTo>
                  <a:pt x="1819564" y="27709"/>
                </a:lnTo>
                <a:lnTo>
                  <a:pt x="1034473" y="406400"/>
                </a:lnTo>
                <a:lnTo>
                  <a:pt x="0" y="406400"/>
                </a:lnTo>
                <a:lnTo>
                  <a:pt x="267855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4" name="Vrije vorm 23"/>
          <p:cNvSpPr/>
          <p:nvPr/>
        </p:nvSpPr>
        <p:spPr>
          <a:xfrm>
            <a:off x="4137891" y="1117600"/>
            <a:ext cx="297548" cy="1736436"/>
          </a:xfrm>
          <a:custGeom>
            <a:avLst/>
            <a:gdLst>
              <a:gd name="connsiteX0" fmla="*/ 286327 w 314036"/>
              <a:gd name="connsiteY0" fmla="*/ 0 h 1736436"/>
              <a:gd name="connsiteX1" fmla="*/ 0 w 314036"/>
              <a:gd name="connsiteY1" fmla="*/ 895927 h 1736436"/>
              <a:gd name="connsiteX2" fmla="*/ 18473 w 314036"/>
              <a:gd name="connsiteY2" fmla="*/ 1736436 h 1736436"/>
              <a:gd name="connsiteX3" fmla="*/ 314036 w 314036"/>
              <a:gd name="connsiteY3" fmla="*/ 1376218 h 1736436"/>
              <a:gd name="connsiteX4" fmla="*/ 286327 w 314036"/>
              <a:gd name="connsiteY4" fmla="*/ 0 h 173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036" h="1736436">
                <a:moveTo>
                  <a:pt x="286327" y="0"/>
                </a:moveTo>
                <a:lnTo>
                  <a:pt x="0" y="895927"/>
                </a:lnTo>
                <a:lnTo>
                  <a:pt x="18473" y="1736436"/>
                </a:lnTo>
                <a:lnTo>
                  <a:pt x="314036" y="1376218"/>
                </a:lnTo>
                <a:lnTo>
                  <a:pt x="286327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0" y="3573016"/>
            <a:ext cx="9144000" cy="3284984"/>
          </a:xfrm>
          <a:prstGeom prst="rect">
            <a:avLst/>
          </a:prstGeom>
          <a:solidFill>
            <a:srgbClr val="14F82F"/>
          </a:solidFill>
          <a:ln>
            <a:solidFill>
              <a:srgbClr val="64E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>
            <a:off x="0" y="3573016"/>
            <a:ext cx="9144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al 4"/>
          <p:cNvSpPr/>
          <p:nvPr/>
        </p:nvSpPr>
        <p:spPr>
          <a:xfrm>
            <a:off x="3563888" y="3465004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9" name="Rechte verbindingslijn 8"/>
          <p:cNvCxnSpPr/>
          <p:nvPr/>
        </p:nvCxnSpPr>
        <p:spPr>
          <a:xfrm flipH="1">
            <a:off x="4139952" y="1005240"/>
            <a:ext cx="295488" cy="99283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 flipH="1">
            <a:off x="4139952" y="2505672"/>
            <a:ext cx="295488" cy="40275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 flipH="1">
            <a:off x="5183128" y="2505672"/>
            <a:ext cx="872492" cy="41199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hoek 18"/>
          <p:cNvSpPr/>
          <p:nvPr/>
        </p:nvSpPr>
        <p:spPr>
          <a:xfrm>
            <a:off x="4435439" y="1005240"/>
            <a:ext cx="1620180" cy="1500432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16" name="Rechte verbindingslijn 15"/>
          <p:cNvCxnSpPr/>
          <p:nvPr/>
        </p:nvCxnSpPr>
        <p:spPr>
          <a:xfrm>
            <a:off x="4139952" y="1998076"/>
            <a:ext cx="0" cy="91959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 flipH="1">
            <a:off x="4121481" y="2908430"/>
            <a:ext cx="111481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vak 28"/>
          <p:cNvSpPr txBox="1"/>
          <p:nvPr/>
        </p:nvSpPr>
        <p:spPr>
          <a:xfrm>
            <a:off x="4678888" y="188640"/>
            <a:ext cx="4294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prstClr val="black"/>
                </a:solidFill>
              </a:rPr>
              <a:t>STAP 7:</a:t>
            </a:r>
            <a:r>
              <a:rPr lang="nl-NL" sz="2400" dirty="0">
                <a:solidFill>
                  <a:prstClr val="black"/>
                </a:solidFill>
              </a:rPr>
              <a:t> Object </a:t>
            </a:r>
            <a:r>
              <a:rPr lang="nl-NL" sz="2400" dirty="0" smtClean="0">
                <a:solidFill>
                  <a:prstClr val="black"/>
                </a:solidFill>
              </a:rPr>
              <a:t>met schuine kant</a:t>
            </a:r>
            <a:endParaRPr lang="nl-NL" sz="2400" dirty="0">
              <a:solidFill>
                <a:prstClr val="black"/>
              </a:solidFill>
            </a:endParaRPr>
          </a:p>
        </p:txBody>
      </p:sp>
      <p:sp>
        <p:nvSpPr>
          <p:cNvPr id="2" name="Vrije vorm 1"/>
          <p:cNvSpPr/>
          <p:nvPr/>
        </p:nvSpPr>
        <p:spPr>
          <a:xfrm>
            <a:off x="2881745" y="4119418"/>
            <a:ext cx="1597891" cy="471055"/>
          </a:xfrm>
          <a:custGeom>
            <a:avLst/>
            <a:gdLst>
              <a:gd name="connsiteX0" fmla="*/ 0 w 1597891"/>
              <a:gd name="connsiteY0" fmla="*/ 415637 h 471055"/>
              <a:gd name="connsiteX1" fmla="*/ 360219 w 1597891"/>
              <a:gd name="connsiteY1" fmla="*/ 9237 h 471055"/>
              <a:gd name="connsiteX2" fmla="*/ 1256146 w 1597891"/>
              <a:gd name="connsiteY2" fmla="*/ 0 h 471055"/>
              <a:gd name="connsiteX3" fmla="*/ 1597891 w 1597891"/>
              <a:gd name="connsiteY3" fmla="*/ 471055 h 471055"/>
              <a:gd name="connsiteX4" fmla="*/ 0 w 1597891"/>
              <a:gd name="connsiteY4" fmla="*/ 415637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891" h="471055">
                <a:moveTo>
                  <a:pt x="0" y="415637"/>
                </a:moveTo>
                <a:lnTo>
                  <a:pt x="360219" y="9237"/>
                </a:lnTo>
                <a:lnTo>
                  <a:pt x="1256146" y="0"/>
                </a:lnTo>
                <a:lnTo>
                  <a:pt x="1597891" y="471055"/>
                </a:lnTo>
                <a:lnTo>
                  <a:pt x="0" y="41563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18" name="Rechthoek 17"/>
          <p:cNvSpPr/>
          <p:nvPr/>
        </p:nvSpPr>
        <p:spPr>
          <a:xfrm>
            <a:off x="2861810" y="4581128"/>
            <a:ext cx="1620180" cy="1500432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20" name="Rechte verbindingslijn 19"/>
          <p:cNvCxnSpPr/>
          <p:nvPr/>
        </p:nvCxnSpPr>
        <p:spPr>
          <a:xfrm flipH="1">
            <a:off x="2861811" y="4115260"/>
            <a:ext cx="366856" cy="46586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/>
          <p:nvPr/>
        </p:nvCxnSpPr>
        <p:spPr>
          <a:xfrm>
            <a:off x="4121481" y="4115260"/>
            <a:ext cx="360509" cy="46586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 flipH="1">
            <a:off x="3210195" y="4115260"/>
            <a:ext cx="931295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Vrije vorm 5"/>
          <p:cNvSpPr/>
          <p:nvPr/>
        </p:nvSpPr>
        <p:spPr>
          <a:xfrm>
            <a:off x="1293091" y="2419927"/>
            <a:ext cx="1524000" cy="1681018"/>
          </a:xfrm>
          <a:custGeom>
            <a:avLst/>
            <a:gdLst>
              <a:gd name="connsiteX0" fmla="*/ 0 w 1524000"/>
              <a:gd name="connsiteY0" fmla="*/ 0 h 1681018"/>
              <a:gd name="connsiteX1" fmla="*/ 960582 w 1524000"/>
              <a:gd name="connsiteY1" fmla="*/ 471055 h 1681018"/>
              <a:gd name="connsiteX2" fmla="*/ 1524000 w 1524000"/>
              <a:gd name="connsiteY2" fmla="*/ 1505528 h 1681018"/>
              <a:gd name="connsiteX3" fmla="*/ 932873 w 1524000"/>
              <a:gd name="connsiteY3" fmla="*/ 1681018 h 1681018"/>
              <a:gd name="connsiteX4" fmla="*/ 0 w 1524000"/>
              <a:gd name="connsiteY4" fmla="*/ 0 h 168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0" h="1681018">
                <a:moveTo>
                  <a:pt x="0" y="0"/>
                </a:moveTo>
                <a:lnTo>
                  <a:pt x="960582" y="471055"/>
                </a:lnTo>
                <a:lnTo>
                  <a:pt x="1524000" y="1505528"/>
                </a:lnTo>
                <a:lnTo>
                  <a:pt x="932873" y="168101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Gelijkbenige driehoek 2"/>
          <p:cNvSpPr/>
          <p:nvPr/>
        </p:nvSpPr>
        <p:spPr>
          <a:xfrm>
            <a:off x="251520" y="2398998"/>
            <a:ext cx="1979458" cy="1706429"/>
          </a:xfrm>
          <a:prstGeom prst="triangle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30" name="Rechte verbindingslijn 29"/>
          <p:cNvCxnSpPr/>
          <p:nvPr/>
        </p:nvCxnSpPr>
        <p:spPr>
          <a:xfrm flipH="1" flipV="1">
            <a:off x="1241250" y="2398998"/>
            <a:ext cx="975986" cy="45503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/>
          <p:cNvCxnSpPr>
            <a:endCxn id="3" idx="4"/>
          </p:cNvCxnSpPr>
          <p:nvPr/>
        </p:nvCxnSpPr>
        <p:spPr>
          <a:xfrm flipH="1">
            <a:off x="2230978" y="3909546"/>
            <a:ext cx="586113" cy="19588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>
            <a:off x="2204972" y="2845580"/>
            <a:ext cx="611444" cy="107902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604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Vrije vorm 25"/>
          <p:cNvSpPr/>
          <p:nvPr/>
        </p:nvSpPr>
        <p:spPr>
          <a:xfrm>
            <a:off x="4165600" y="2493818"/>
            <a:ext cx="1819564" cy="406400"/>
          </a:xfrm>
          <a:custGeom>
            <a:avLst/>
            <a:gdLst>
              <a:gd name="connsiteX0" fmla="*/ 267855 w 1819564"/>
              <a:gd name="connsiteY0" fmla="*/ 0 h 406400"/>
              <a:gd name="connsiteX1" fmla="*/ 1819564 w 1819564"/>
              <a:gd name="connsiteY1" fmla="*/ 27709 h 406400"/>
              <a:gd name="connsiteX2" fmla="*/ 1034473 w 1819564"/>
              <a:gd name="connsiteY2" fmla="*/ 406400 h 406400"/>
              <a:gd name="connsiteX3" fmla="*/ 0 w 1819564"/>
              <a:gd name="connsiteY3" fmla="*/ 406400 h 406400"/>
              <a:gd name="connsiteX4" fmla="*/ 267855 w 1819564"/>
              <a:gd name="connsiteY4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9564" h="406400">
                <a:moveTo>
                  <a:pt x="267855" y="0"/>
                </a:moveTo>
                <a:lnTo>
                  <a:pt x="1819564" y="27709"/>
                </a:lnTo>
                <a:lnTo>
                  <a:pt x="1034473" y="406400"/>
                </a:lnTo>
                <a:lnTo>
                  <a:pt x="0" y="406400"/>
                </a:lnTo>
                <a:lnTo>
                  <a:pt x="267855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4" name="Vrije vorm 23"/>
          <p:cNvSpPr/>
          <p:nvPr/>
        </p:nvSpPr>
        <p:spPr>
          <a:xfrm>
            <a:off x="4137891" y="1117600"/>
            <a:ext cx="297548" cy="1736436"/>
          </a:xfrm>
          <a:custGeom>
            <a:avLst/>
            <a:gdLst>
              <a:gd name="connsiteX0" fmla="*/ 286327 w 314036"/>
              <a:gd name="connsiteY0" fmla="*/ 0 h 1736436"/>
              <a:gd name="connsiteX1" fmla="*/ 0 w 314036"/>
              <a:gd name="connsiteY1" fmla="*/ 895927 h 1736436"/>
              <a:gd name="connsiteX2" fmla="*/ 18473 w 314036"/>
              <a:gd name="connsiteY2" fmla="*/ 1736436 h 1736436"/>
              <a:gd name="connsiteX3" fmla="*/ 314036 w 314036"/>
              <a:gd name="connsiteY3" fmla="*/ 1376218 h 1736436"/>
              <a:gd name="connsiteX4" fmla="*/ 286327 w 314036"/>
              <a:gd name="connsiteY4" fmla="*/ 0 h 173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036" h="1736436">
                <a:moveTo>
                  <a:pt x="286327" y="0"/>
                </a:moveTo>
                <a:lnTo>
                  <a:pt x="0" y="895927"/>
                </a:lnTo>
                <a:lnTo>
                  <a:pt x="18473" y="1736436"/>
                </a:lnTo>
                <a:lnTo>
                  <a:pt x="314036" y="1376218"/>
                </a:lnTo>
                <a:lnTo>
                  <a:pt x="286327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0" y="3573016"/>
            <a:ext cx="9144000" cy="3284984"/>
          </a:xfrm>
          <a:prstGeom prst="rect">
            <a:avLst/>
          </a:prstGeom>
          <a:solidFill>
            <a:srgbClr val="14F82F"/>
          </a:solidFill>
          <a:ln>
            <a:solidFill>
              <a:srgbClr val="64E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>
            <a:off x="0" y="3573016"/>
            <a:ext cx="9144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al 4"/>
          <p:cNvSpPr/>
          <p:nvPr/>
        </p:nvSpPr>
        <p:spPr>
          <a:xfrm>
            <a:off x="3563888" y="3465004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9" name="Rechte verbindingslijn 8"/>
          <p:cNvCxnSpPr/>
          <p:nvPr/>
        </p:nvCxnSpPr>
        <p:spPr>
          <a:xfrm flipH="1">
            <a:off x="4139952" y="1005240"/>
            <a:ext cx="295488" cy="99283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 flipH="1">
            <a:off x="4139952" y="2505672"/>
            <a:ext cx="295488" cy="40275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 flipH="1">
            <a:off x="5183128" y="2505672"/>
            <a:ext cx="872492" cy="41199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hoek 18"/>
          <p:cNvSpPr/>
          <p:nvPr/>
        </p:nvSpPr>
        <p:spPr>
          <a:xfrm>
            <a:off x="4435439" y="1005240"/>
            <a:ext cx="1620180" cy="1500432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16" name="Rechte verbindingslijn 15"/>
          <p:cNvCxnSpPr/>
          <p:nvPr/>
        </p:nvCxnSpPr>
        <p:spPr>
          <a:xfrm>
            <a:off x="4139952" y="1998076"/>
            <a:ext cx="0" cy="91959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 flipH="1">
            <a:off x="4121481" y="2908430"/>
            <a:ext cx="111481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vak 28"/>
          <p:cNvSpPr txBox="1"/>
          <p:nvPr/>
        </p:nvSpPr>
        <p:spPr>
          <a:xfrm>
            <a:off x="6156176" y="188639"/>
            <a:ext cx="298782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prstClr val="black"/>
                </a:solidFill>
              </a:rPr>
              <a:t>Oefen-</a:t>
            </a:r>
          </a:p>
          <a:p>
            <a:r>
              <a:rPr lang="nl-NL" sz="3600" b="1" dirty="0" smtClean="0">
                <a:solidFill>
                  <a:prstClr val="black"/>
                </a:solidFill>
              </a:rPr>
              <a:t>OPDRACHT 1</a:t>
            </a:r>
          </a:p>
          <a:p>
            <a:endParaRPr lang="nl-NL" sz="2400" dirty="0" smtClean="0">
              <a:solidFill>
                <a:prstClr val="black"/>
              </a:solidFill>
            </a:endParaRPr>
          </a:p>
          <a:p>
            <a:r>
              <a:rPr lang="nl-NL" sz="2400" dirty="0" smtClean="0">
                <a:solidFill>
                  <a:prstClr val="black"/>
                </a:solidFill>
              </a:rPr>
              <a:t>Maak een tekening vanuit 1punts perspectief met minimaal 5 zwevende blokken in de ruimte.</a:t>
            </a:r>
          </a:p>
          <a:p>
            <a:endParaRPr lang="nl-NL" sz="2400" dirty="0">
              <a:solidFill>
                <a:prstClr val="black"/>
              </a:solidFill>
            </a:endParaRPr>
          </a:p>
          <a:p>
            <a:r>
              <a:rPr lang="nl-NL" sz="2400" dirty="0" smtClean="0">
                <a:solidFill>
                  <a:prstClr val="black"/>
                </a:solidFill>
              </a:rPr>
              <a:t>Plaats de blokken zowel onder, boven als op de horizon.</a:t>
            </a:r>
          </a:p>
        </p:txBody>
      </p:sp>
      <p:sp>
        <p:nvSpPr>
          <p:cNvPr id="2" name="Vrije vorm 1"/>
          <p:cNvSpPr/>
          <p:nvPr/>
        </p:nvSpPr>
        <p:spPr>
          <a:xfrm>
            <a:off x="2881745" y="4119418"/>
            <a:ext cx="1597891" cy="471055"/>
          </a:xfrm>
          <a:custGeom>
            <a:avLst/>
            <a:gdLst>
              <a:gd name="connsiteX0" fmla="*/ 0 w 1597891"/>
              <a:gd name="connsiteY0" fmla="*/ 415637 h 471055"/>
              <a:gd name="connsiteX1" fmla="*/ 360219 w 1597891"/>
              <a:gd name="connsiteY1" fmla="*/ 9237 h 471055"/>
              <a:gd name="connsiteX2" fmla="*/ 1256146 w 1597891"/>
              <a:gd name="connsiteY2" fmla="*/ 0 h 471055"/>
              <a:gd name="connsiteX3" fmla="*/ 1597891 w 1597891"/>
              <a:gd name="connsiteY3" fmla="*/ 471055 h 471055"/>
              <a:gd name="connsiteX4" fmla="*/ 0 w 1597891"/>
              <a:gd name="connsiteY4" fmla="*/ 415637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891" h="471055">
                <a:moveTo>
                  <a:pt x="0" y="415637"/>
                </a:moveTo>
                <a:lnTo>
                  <a:pt x="360219" y="9237"/>
                </a:lnTo>
                <a:lnTo>
                  <a:pt x="1256146" y="0"/>
                </a:lnTo>
                <a:lnTo>
                  <a:pt x="1597891" y="471055"/>
                </a:lnTo>
                <a:lnTo>
                  <a:pt x="0" y="41563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18" name="Rechthoek 17"/>
          <p:cNvSpPr/>
          <p:nvPr/>
        </p:nvSpPr>
        <p:spPr>
          <a:xfrm>
            <a:off x="2861810" y="4581128"/>
            <a:ext cx="1620180" cy="1500432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20" name="Rechte verbindingslijn 19"/>
          <p:cNvCxnSpPr/>
          <p:nvPr/>
        </p:nvCxnSpPr>
        <p:spPr>
          <a:xfrm flipH="1">
            <a:off x="2861811" y="4115260"/>
            <a:ext cx="366856" cy="46586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/>
          <p:nvPr/>
        </p:nvCxnSpPr>
        <p:spPr>
          <a:xfrm>
            <a:off x="4121481" y="4115260"/>
            <a:ext cx="360509" cy="46586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 flipH="1">
            <a:off x="3210195" y="4115260"/>
            <a:ext cx="931295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Vrije vorm 5"/>
          <p:cNvSpPr/>
          <p:nvPr/>
        </p:nvSpPr>
        <p:spPr>
          <a:xfrm>
            <a:off x="1293091" y="2419927"/>
            <a:ext cx="1524000" cy="1681018"/>
          </a:xfrm>
          <a:custGeom>
            <a:avLst/>
            <a:gdLst>
              <a:gd name="connsiteX0" fmla="*/ 0 w 1524000"/>
              <a:gd name="connsiteY0" fmla="*/ 0 h 1681018"/>
              <a:gd name="connsiteX1" fmla="*/ 960582 w 1524000"/>
              <a:gd name="connsiteY1" fmla="*/ 471055 h 1681018"/>
              <a:gd name="connsiteX2" fmla="*/ 1524000 w 1524000"/>
              <a:gd name="connsiteY2" fmla="*/ 1505528 h 1681018"/>
              <a:gd name="connsiteX3" fmla="*/ 932873 w 1524000"/>
              <a:gd name="connsiteY3" fmla="*/ 1681018 h 1681018"/>
              <a:gd name="connsiteX4" fmla="*/ 0 w 1524000"/>
              <a:gd name="connsiteY4" fmla="*/ 0 h 168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0" h="1681018">
                <a:moveTo>
                  <a:pt x="0" y="0"/>
                </a:moveTo>
                <a:lnTo>
                  <a:pt x="960582" y="471055"/>
                </a:lnTo>
                <a:lnTo>
                  <a:pt x="1524000" y="1505528"/>
                </a:lnTo>
                <a:lnTo>
                  <a:pt x="932873" y="168101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3" name="Gelijkbenige driehoek 2"/>
          <p:cNvSpPr/>
          <p:nvPr/>
        </p:nvSpPr>
        <p:spPr>
          <a:xfrm>
            <a:off x="251520" y="2398998"/>
            <a:ext cx="1979458" cy="1706429"/>
          </a:xfrm>
          <a:prstGeom prst="triangle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30" name="Rechte verbindingslijn 29"/>
          <p:cNvCxnSpPr/>
          <p:nvPr/>
        </p:nvCxnSpPr>
        <p:spPr>
          <a:xfrm flipH="1" flipV="1">
            <a:off x="1241250" y="2398998"/>
            <a:ext cx="975986" cy="45503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/>
          <p:cNvCxnSpPr>
            <a:endCxn id="3" idx="4"/>
          </p:cNvCxnSpPr>
          <p:nvPr/>
        </p:nvCxnSpPr>
        <p:spPr>
          <a:xfrm flipH="1">
            <a:off x="2230978" y="3909546"/>
            <a:ext cx="586113" cy="19588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>
            <a:off x="2204972" y="2845580"/>
            <a:ext cx="611444" cy="107902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96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Vrije vorm 25"/>
          <p:cNvSpPr/>
          <p:nvPr/>
        </p:nvSpPr>
        <p:spPr>
          <a:xfrm>
            <a:off x="4165600" y="2493818"/>
            <a:ext cx="1819564" cy="406400"/>
          </a:xfrm>
          <a:custGeom>
            <a:avLst/>
            <a:gdLst>
              <a:gd name="connsiteX0" fmla="*/ 267855 w 1819564"/>
              <a:gd name="connsiteY0" fmla="*/ 0 h 406400"/>
              <a:gd name="connsiteX1" fmla="*/ 1819564 w 1819564"/>
              <a:gd name="connsiteY1" fmla="*/ 27709 h 406400"/>
              <a:gd name="connsiteX2" fmla="*/ 1034473 w 1819564"/>
              <a:gd name="connsiteY2" fmla="*/ 406400 h 406400"/>
              <a:gd name="connsiteX3" fmla="*/ 0 w 1819564"/>
              <a:gd name="connsiteY3" fmla="*/ 406400 h 406400"/>
              <a:gd name="connsiteX4" fmla="*/ 267855 w 1819564"/>
              <a:gd name="connsiteY4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9564" h="406400">
                <a:moveTo>
                  <a:pt x="267855" y="0"/>
                </a:moveTo>
                <a:lnTo>
                  <a:pt x="1819564" y="27709"/>
                </a:lnTo>
                <a:lnTo>
                  <a:pt x="1034473" y="406400"/>
                </a:lnTo>
                <a:lnTo>
                  <a:pt x="0" y="406400"/>
                </a:lnTo>
                <a:lnTo>
                  <a:pt x="267855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4" name="Vrije vorm 23"/>
          <p:cNvSpPr/>
          <p:nvPr/>
        </p:nvSpPr>
        <p:spPr>
          <a:xfrm>
            <a:off x="4137891" y="1117600"/>
            <a:ext cx="297548" cy="1736436"/>
          </a:xfrm>
          <a:custGeom>
            <a:avLst/>
            <a:gdLst>
              <a:gd name="connsiteX0" fmla="*/ 286327 w 314036"/>
              <a:gd name="connsiteY0" fmla="*/ 0 h 1736436"/>
              <a:gd name="connsiteX1" fmla="*/ 0 w 314036"/>
              <a:gd name="connsiteY1" fmla="*/ 895927 h 1736436"/>
              <a:gd name="connsiteX2" fmla="*/ 18473 w 314036"/>
              <a:gd name="connsiteY2" fmla="*/ 1736436 h 1736436"/>
              <a:gd name="connsiteX3" fmla="*/ 314036 w 314036"/>
              <a:gd name="connsiteY3" fmla="*/ 1376218 h 1736436"/>
              <a:gd name="connsiteX4" fmla="*/ 286327 w 314036"/>
              <a:gd name="connsiteY4" fmla="*/ 0 h 173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036" h="1736436">
                <a:moveTo>
                  <a:pt x="286327" y="0"/>
                </a:moveTo>
                <a:lnTo>
                  <a:pt x="0" y="895927"/>
                </a:lnTo>
                <a:lnTo>
                  <a:pt x="18473" y="1736436"/>
                </a:lnTo>
                <a:lnTo>
                  <a:pt x="314036" y="1376218"/>
                </a:lnTo>
                <a:lnTo>
                  <a:pt x="286327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0" y="3573016"/>
            <a:ext cx="9144000" cy="3284984"/>
          </a:xfrm>
          <a:prstGeom prst="rect">
            <a:avLst/>
          </a:prstGeom>
          <a:solidFill>
            <a:srgbClr val="14F82F"/>
          </a:solidFill>
          <a:ln>
            <a:solidFill>
              <a:srgbClr val="64E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>
            <a:off x="0" y="3573016"/>
            <a:ext cx="9144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al 4"/>
          <p:cNvSpPr/>
          <p:nvPr/>
        </p:nvSpPr>
        <p:spPr>
          <a:xfrm>
            <a:off x="3563888" y="3465004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9" name="Rechte verbindingslijn 8"/>
          <p:cNvCxnSpPr/>
          <p:nvPr/>
        </p:nvCxnSpPr>
        <p:spPr>
          <a:xfrm flipH="1">
            <a:off x="4139952" y="1005240"/>
            <a:ext cx="295488" cy="99283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 flipH="1">
            <a:off x="4139952" y="2505672"/>
            <a:ext cx="295488" cy="40275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 flipH="1">
            <a:off x="5183128" y="2505672"/>
            <a:ext cx="872492" cy="41199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hoek 18"/>
          <p:cNvSpPr/>
          <p:nvPr/>
        </p:nvSpPr>
        <p:spPr>
          <a:xfrm>
            <a:off x="4435439" y="1005240"/>
            <a:ext cx="1620180" cy="1500432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16" name="Rechte verbindingslijn 15"/>
          <p:cNvCxnSpPr/>
          <p:nvPr/>
        </p:nvCxnSpPr>
        <p:spPr>
          <a:xfrm>
            <a:off x="4139952" y="1998076"/>
            <a:ext cx="0" cy="91959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 flipH="1">
            <a:off x="4121481" y="2908430"/>
            <a:ext cx="111481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rije vorm 1"/>
          <p:cNvSpPr/>
          <p:nvPr/>
        </p:nvSpPr>
        <p:spPr>
          <a:xfrm>
            <a:off x="3126968" y="4070529"/>
            <a:ext cx="1114191" cy="328461"/>
          </a:xfrm>
          <a:custGeom>
            <a:avLst/>
            <a:gdLst>
              <a:gd name="connsiteX0" fmla="*/ 0 w 1597891"/>
              <a:gd name="connsiteY0" fmla="*/ 415637 h 471055"/>
              <a:gd name="connsiteX1" fmla="*/ 360219 w 1597891"/>
              <a:gd name="connsiteY1" fmla="*/ 9237 h 471055"/>
              <a:gd name="connsiteX2" fmla="*/ 1256146 w 1597891"/>
              <a:gd name="connsiteY2" fmla="*/ 0 h 471055"/>
              <a:gd name="connsiteX3" fmla="*/ 1597891 w 1597891"/>
              <a:gd name="connsiteY3" fmla="*/ 471055 h 471055"/>
              <a:gd name="connsiteX4" fmla="*/ 0 w 1597891"/>
              <a:gd name="connsiteY4" fmla="*/ 415637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891" h="471055">
                <a:moveTo>
                  <a:pt x="0" y="415637"/>
                </a:moveTo>
                <a:lnTo>
                  <a:pt x="360219" y="9237"/>
                </a:lnTo>
                <a:lnTo>
                  <a:pt x="1256146" y="0"/>
                </a:lnTo>
                <a:lnTo>
                  <a:pt x="1597891" y="471055"/>
                </a:lnTo>
                <a:lnTo>
                  <a:pt x="0" y="41563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18" name="Rechthoek 17"/>
          <p:cNvSpPr/>
          <p:nvPr/>
        </p:nvSpPr>
        <p:spPr>
          <a:xfrm>
            <a:off x="3107033" y="4398990"/>
            <a:ext cx="1129733" cy="1046234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20" name="Rechte verbindingslijn 19"/>
          <p:cNvCxnSpPr/>
          <p:nvPr/>
        </p:nvCxnSpPr>
        <p:spPr>
          <a:xfrm flipH="1">
            <a:off x="3116650" y="4067734"/>
            <a:ext cx="251177" cy="32202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/>
          <p:nvPr/>
        </p:nvCxnSpPr>
        <p:spPr>
          <a:xfrm>
            <a:off x="4025135" y="4070529"/>
            <a:ext cx="216024" cy="32846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 flipH="1">
            <a:off x="3358591" y="4070529"/>
            <a:ext cx="677320" cy="644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Vrije vorm 5"/>
          <p:cNvSpPr/>
          <p:nvPr/>
        </p:nvSpPr>
        <p:spPr>
          <a:xfrm>
            <a:off x="1293091" y="2419927"/>
            <a:ext cx="1524000" cy="1681018"/>
          </a:xfrm>
          <a:custGeom>
            <a:avLst/>
            <a:gdLst>
              <a:gd name="connsiteX0" fmla="*/ 0 w 1524000"/>
              <a:gd name="connsiteY0" fmla="*/ 0 h 1681018"/>
              <a:gd name="connsiteX1" fmla="*/ 960582 w 1524000"/>
              <a:gd name="connsiteY1" fmla="*/ 471055 h 1681018"/>
              <a:gd name="connsiteX2" fmla="*/ 1524000 w 1524000"/>
              <a:gd name="connsiteY2" fmla="*/ 1505528 h 1681018"/>
              <a:gd name="connsiteX3" fmla="*/ 932873 w 1524000"/>
              <a:gd name="connsiteY3" fmla="*/ 1681018 h 1681018"/>
              <a:gd name="connsiteX4" fmla="*/ 0 w 1524000"/>
              <a:gd name="connsiteY4" fmla="*/ 0 h 168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0" h="1681018">
                <a:moveTo>
                  <a:pt x="0" y="0"/>
                </a:moveTo>
                <a:lnTo>
                  <a:pt x="960582" y="471055"/>
                </a:lnTo>
                <a:lnTo>
                  <a:pt x="1524000" y="1505528"/>
                </a:lnTo>
                <a:lnTo>
                  <a:pt x="932873" y="168101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3" name="Gelijkbenige driehoek 2"/>
          <p:cNvSpPr/>
          <p:nvPr/>
        </p:nvSpPr>
        <p:spPr>
          <a:xfrm>
            <a:off x="251520" y="2398998"/>
            <a:ext cx="1979458" cy="1706429"/>
          </a:xfrm>
          <a:prstGeom prst="triangle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30" name="Rechte verbindingslijn 29"/>
          <p:cNvCxnSpPr/>
          <p:nvPr/>
        </p:nvCxnSpPr>
        <p:spPr>
          <a:xfrm flipH="1" flipV="1">
            <a:off x="1241250" y="2398998"/>
            <a:ext cx="975986" cy="45503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/>
          <p:cNvCxnSpPr>
            <a:endCxn id="3" idx="4"/>
          </p:cNvCxnSpPr>
          <p:nvPr/>
        </p:nvCxnSpPr>
        <p:spPr>
          <a:xfrm flipH="1">
            <a:off x="2230978" y="3909546"/>
            <a:ext cx="586113" cy="19588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>
            <a:off x="2204972" y="2845580"/>
            <a:ext cx="611444" cy="107902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Vrije vorm 63"/>
          <p:cNvSpPr/>
          <p:nvPr/>
        </p:nvSpPr>
        <p:spPr>
          <a:xfrm>
            <a:off x="4996873" y="3906982"/>
            <a:ext cx="2983345" cy="2641600"/>
          </a:xfrm>
          <a:custGeom>
            <a:avLst/>
            <a:gdLst>
              <a:gd name="connsiteX0" fmla="*/ 0 w 2983345"/>
              <a:gd name="connsiteY0" fmla="*/ 0 h 2641600"/>
              <a:gd name="connsiteX1" fmla="*/ 1597891 w 2983345"/>
              <a:gd name="connsiteY1" fmla="*/ 9236 h 2641600"/>
              <a:gd name="connsiteX2" fmla="*/ 2983345 w 2983345"/>
              <a:gd name="connsiteY2" fmla="*/ 147782 h 2641600"/>
              <a:gd name="connsiteX3" fmla="*/ 600363 w 2983345"/>
              <a:gd name="connsiteY3" fmla="*/ 184727 h 2641600"/>
              <a:gd name="connsiteX4" fmla="*/ 609600 w 2983345"/>
              <a:gd name="connsiteY4" fmla="*/ 2641600 h 2641600"/>
              <a:gd name="connsiteX5" fmla="*/ 9236 w 2983345"/>
              <a:gd name="connsiteY5" fmla="*/ 1764145 h 2641600"/>
              <a:gd name="connsiteX6" fmla="*/ 0 w 2983345"/>
              <a:gd name="connsiteY6" fmla="*/ 0 h 26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3345" h="2641600">
                <a:moveTo>
                  <a:pt x="0" y="0"/>
                </a:moveTo>
                <a:lnTo>
                  <a:pt x="1597891" y="9236"/>
                </a:lnTo>
                <a:lnTo>
                  <a:pt x="2983345" y="147782"/>
                </a:lnTo>
                <a:lnTo>
                  <a:pt x="600363" y="184727"/>
                </a:lnTo>
                <a:lnTo>
                  <a:pt x="609600" y="2641600"/>
                </a:lnTo>
                <a:lnTo>
                  <a:pt x="9236" y="1764145"/>
                </a:lnTo>
                <a:cubicBezTo>
                  <a:pt x="6157" y="1176097"/>
                  <a:pt x="3079" y="58804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 31"/>
          <p:cNvSpPr/>
          <p:nvPr/>
        </p:nvSpPr>
        <p:spPr>
          <a:xfrm>
            <a:off x="5619374" y="4105426"/>
            <a:ext cx="2697042" cy="2491925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33" name="Rechte verbindingslijn 32"/>
          <p:cNvCxnSpPr/>
          <p:nvPr/>
        </p:nvCxnSpPr>
        <p:spPr>
          <a:xfrm flipH="1" flipV="1">
            <a:off x="4994625" y="3924600"/>
            <a:ext cx="624750" cy="18082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34"/>
          <p:cNvCxnSpPr/>
          <p:nvPr/>
        </p:nvCxnSpPr>
        <p:spPr>
          <a:xfrm flipH="1" flipV="1">
            <a:off x="4994625" y="5661248"/>
            <a:ext cx="624749" cy="93610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37"/>
          <p:cNvCxnSpPr/>
          <p:nvPr/>
        </p:nvCxnSpPr>
        <p:spPr>
          <a:xfrm flipH="1" flipV="1">
            <a:off x="6548929" y="3897992"/>
            <a:ext cx="1767487" cy="20743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42"/>
          <p:cNvCxnSpPr/>
          <p:nvPr/>
        </p:nvCxnSpPr>
        <p:spPr>
          <a:xfrm flipV="1">
            <a:off x="5004048" y="3906440"/>
            <a:ext cx="0" cy="175480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chte verbindingslijn 47"/>
          <p:cNvCxnSpPr/>
          <p:nvPr/>
        </p:nvCxnSpPr>
        <p:spPr>
          <a:xfrm flipH="1">
            <a:off x="4994625" y="3905347"/>
            <a:ext cx="1657923" cy="109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936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audiaramcoworld.com/issue/200904/images/game/Chess_BAL_79753_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570"/>
            <a:ext cx="8543148" cy="681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237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hemasterpiececards.com/Portals/40667/images/1_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9849"/>
            <a:ext cx="790866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131840" y="638132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Sofonisba</a:t>
            </a:r>
            <a:r>
              <a:rPr lang="en-US" i="1" dirty="0"/>
              <a:t> </a:t>
            </a:r>
            <a:r>
              <a:rPr lang="en-US" i="1" dirty="0" err="1"/>
              <a:t>Anguissola</a:t>
            </a:r>
            <a:r>
              <a:rPr lang="en-US" i="1" dirty="0"/>
              <a:t>, </a:t>
            </a:r>
            <a:r>
              <a:rPr lang="en-US" i="1" dirty="0" smtClean="0"/>
              <a:t>‘</a:t>
            </a:r>
            <a:r>
              <a:rPr lang="en-US" i="1" dirty="0" err="1" smtClean="0"/>
              <a:t>Drie</a:t>
            </a:r>
            <a:r>
              <a:rPr lang="en-US" i="1" dirty="0" smtClean="0"/>
              <a:t> </a:t>
            </a:r>
            <a:r>
              <a:rPr lang="en-US" i="1" dirty="0" err="1" smtClean="0"/>
              <a:t>zussen</a:t>
            </a:r>
            <a:r>
              <a:rPr lang="en-US" i="1" dirty="0" smtClean="0"/>
              <a:t> </a:t>
            </a:r>
            <a:r>
              <a:rPr lang="en-US" i="1" dirty="0" err="1" smtClean="0"/>
              <a:t>spelen</a:t>
            </a:r>
            <a:r>
              <a:rPr lang="en-US" i="1" dirty="0" smtClean="0"/>
              <a:t> </a:t>
            </a:r>
            <a:r>
              <a:rPr lang="en-US" i="1" dirty="0" err="1" smtClean="0"/>
              <a:t>schaak</a:t>
            </a:r>
            <a:r>
              <a:rPr lang="en-US" i="1" dirty="0" smtClean="0"/>
              <a:t>’, </a:t>
            </a:r>
            <a:r>
              <a:rPr lang="nl-NL" dirty="0" smtClean="0"/>
              <a:t>1555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4464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82" y="79688"/>
            <a:ext cx="8364416" cy="669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83442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3573016"/>
            <a:ext cx="9144000" cy="3284984"/>
          </a:xfrm>
          <a:prstGeom prst="rect">
            <a:avLst/>
          </a:prstGeom>
          <a:solidFill>
            <a:srgbClr val="14F82F"/>
          </a:solidFill>
          <a:ln>
            <a:solidFill>
              <a:srgbClr val="64E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053670" y="188639"/>
            <a:ext cx="4932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dirty="0" err="1" smtClean="0">
                <a:solidFill>
                  <a:prstClr val="black"/>
                </a:solidFill>
              </a:rPr>
              <a:t>Eénpuntsperspectief</a:t>
            </a:r>
            <a:endParaRPr lang="nl-NL" sz="2400" dirty="0">
              <a:solidFill>
                <a:prstClr val="black"/>
              </a:solidFill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>
            <a:off x="0" y="3573016"/>
            <a:ext cx="9144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6588224" y="2492896"/>
            <a:ext cx="2169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prstClr val="black"/>
                </a:solidFill>
              </a:rPr>
              <a:t>evenwijdig</a:t>
            </a: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5" name="Ovaal 4"/>
          <p:cNvSpPr/>
          <p:nvPr/>
        </p:nvSpPr>
        <p:spPr>
          <a:xfrm>
            <a:off x="3563888" y="3465004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425027" y="4005064"/>
            <a:ext cx="59471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dirty="0" smtClean="0">
                <a:solidFill>
                  <a:prstClr val="black"/>
                </a:solidFill>
              </a:rPr>
              <a:t>Horizon</a:t>
            </a:r>
          </a:p>
          <a:p>
            <a:pPr marL="342900" indent="-342900">
              <a:buAutoNum type="arabicPeriod"/>
            </a:pPr>
            <a:r>
              <a:rPr lang="nl-NL" dirty="0" smtClean="0">
                <a:solidFill>
                  <a:prstClr val="black"/>
                </a:solidFill>
              </a:rPr>
              <a:t>Verdwijnpunt</a:t>
            </a:r>
          </a:p>
          <a:p>
            <a:pPr marL="342900" indent="-342900">
              <a:buAutoNum type="arabicPeriod"/>
            </a:pPr>
            <a:r>
              <a:rPr lang="nl-NL" dirty="0" smtClean="0">
                <a:solidFill>
                  <a:prstClr val="black"/>
                </a:solidFill>
              </a:rPr>
              <a:t>Vluchtlijnen naar het verdwijnpunt</a:t>
            </a:r>
          </a:p>
          <a:p>
            <a:pPr marL="342900" indent="-342900">
              <a:buAutoNum type="arabicPeriod"/>
            </a:pPr>
            <a:r>
              <a:rPr lang="nl-NL" dirty="0" smtClean="0">
                <a:solidFill>
                  <a:prstClr val="black"/>
                </a:solidFill>
              </a:rPr>
              <a:t>Diepte van het object tekenen</a:t>
            </a:r>
          </a:p>
          <a:p>
            <a:pPr marL="342900" indent="-342900">
              <a:buAutoNum type="arabicPeriod"/>
            </a:pPr>
            <a:endParaRPr lang="nl-NL" dirty="0" smtClean="0">
              <a:solidFill>
                <a:prstClr val="black"/>
              </a:solidFill>
            </a:endParaRPr>
          </a:p>
          <a:p>
            <a:pPr marL="342900" indent="-342900">
              <a:buAutoNum type="arabicPeriod"/>
            </a:pPr>
            <a:endParaRPr lang="nl-NL" dirty="0">
              <a:solidFill>
                <a:prstClr val="black"/>
              </a:solidFill>
            </a:endParaRPr>
          </a:p>
        </p:txBody>
      </p:sp>
      <p:cxnSp>
        <p:nvCxnSpPr>
          <p:cNvPr id="9" name="Rechte verbindingslijn 8"/>
          <p:cNvCxnSpPr>
            <a:endCxn id="5" idx="0"/>
          </p:cNvCxnSpPr>
          <p:nvPr/>
        </p:nvCxnSpPr>
        <p:spPr>
          <a:xfrm flipH="1">
            <a:off x="3671900" y="1005240"/>
            <a:ext cx="763540" cy="245976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>
            <a:endCxn id="5" idx="7"/>
          </p:cNvCxnSpPr>
          <p:nvPr/>
        </p:nvCxnSpPr>
        <p:spPr>
          <a:xfrm flipH="1">
            <a:off x="3748276" y="2505672"/>
            <a:ext cx="687163" cy="99096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 flipH="1">
            <a:off x="3779912" y="2505672"/>
            <a:ext cx="2275708" cy="106734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hoek 18"/>
          <p:cNvSpPr/>
          <p:nvPr/>
        </p:nvSpPr>
        <p:spPr>
          <a:xfrm>
            <a:off x="4435439" y="1005240"/>
            <a:ext cx="1620180" cy="1500432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16" name="Rechte verbindingslijn 15"/>
          <p:cNvCxnSpPr/>
          <p:nvPr/>
        </p:nvCxnSpPr>
        <p:spPr>
          <a:xfrm>
            <a:off x="4139952" y="1988840"/>
            <a:ext cx="0" cy="91959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 flipH="1">
            <a:off x="4188445" y="2908430"/>
            <a:ext cx="1003919" cy="0"/>
          </a:xfrm>
          <a:prstGeom prst="line">
            <a:avLst/>
          </a:prstGeom>
          <a:ln w="50800">
            <a:solidFill>
              <a:srgbClr val="14F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>
            <a:off x="4435440" y="996004"/>
            <a:ext cx="0" cy="1500432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/>
          <p:nvPr/>
        </p:nvCxnSpPr>
        <p:spPr>
          <a:xfrm flipH="1">
            <a:off x="4463868" y="2496436"/>
            <a:ext cx="1591751" cy="0"/>
          </a:xfrm>
          <a:prstGeom prst="line">
            <a:avLst/>
          </a:prstGeom>
          <a:ln w="50800">
            <a:solidFill>
              <a:srgbClr val="14F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raccolade 12"/>
          <p:cNvSpPr/>
          <p:nvPr/>
        </p:nvSpPr>
        <p:spPr>
          <a:xfrm>
            <a:off x="6156176" y="2505672"/>
            <a:ext cx="363768" cy="402757"/>
          </a:xfrm>
          <a:prstGeom prst="rightBrace">
            <a:avLst/>
          </a:prstGeom>
          <a:ln w="412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4033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6156176" y="188639"/>
            <a:ext cx="29878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prstClr val="black"/>
                </a:solidFill>
              </a:rPr>
              <a:t>Waarneming &amp; perspectief</a:t>
            </a:r>
          </a:p>
          <a:p>
            <a:r>
              <a:rPr lang="nl-NL" sz="3600" b="1" dirty="0" smtClean="0">
                <a:solidFill>
                  <a:prstClr val="black"/>
                </a:solidFill>
              </a:rPr>
              <a:t>OPDRACHT </a:t>
            </a:r>
            <a:r>
              <a:rPr lang="nl-NL" sz="3600" b="1" dirty="0">
                <a:solidFill>
                  <a:prstClr val="black"/>
                </a:solidFill>
              </a:rPr>
              <a:t>2</a:t>
            </a:r>
            <a:endParaRPr lang="nl-NL" sz="3600" b="1" dirty="0" smtClean="0">
              <a:solidFill>
                <a:prstClr val="black"/>
              </a:solidFill>
            </a:endParaRPr>
          </a:p>
          <a:p>
            <a:endParaRPr lang="nl-NL" sz="2400" dirty="0" smtClean="0">
              <a:solidFill>
                <a:prstClr val="black"/>
              </a:solidFill>
            </a:endParaRPr>
          </a:p>
          <a:p>
            <a:r>
              <a:rPr lang="nl-NL" sz="2400" dirty="0" smtClean="0">
                <a:solidFill>
                  <a:prstClr val="black"/>
                </a:solidFill>
              </a:rPr>
              <a:t>Hoe kan je de regels van het perspectief combineren met wat je ziet?</a:t>
            </a:r>
          </a:p>
          <a:p>
            <a:endParaRPr lang="nl-NL" sz="2400" dirty="0">
              <a:solidFill>
                <a:prstClr val="black"/>
              </a:solidFill>
            </a:endParaRPr>
          </a:p>
          <a:p>
            <a:r>
              <a:rPr lang="nl-NL" sz="2400" dirty="0" smtClean="0">
                <a:solidFill>
                  <a:prstClr val="black"/>
                </a:solidFill>
              </a:rPr>
              <a:t>Hoe teken je een ruimte in perspectief na?</a:t>
            </a:r>
          </a:p>
        </p:txBody>
      </p:sp>
      <p:pic>
        <p:nvPicPr>
          <p:cNvPr id="4" name="Picture 2" descr="http://www.mestech.nl/attachments/Image/gang_22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9"/>
          <a:stretch/>
        </p:blipFill>
        <p:spPr bwMode="auto">
          <a:xfrm>
            <a:off x="0" y="553665"/>
            <a:ext cx="5375581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2449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estech.nl/attachments/Image/gang_2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9" y="620688"/>
            <a:ext cx="7560840" cy="56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5076056" y="188640"/>
            <a:ext cx="3897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prstClr val="black"/>
                </a:solidFill>
              </a:rPr>
              <a:t>STAP 1:</a:t>
            </a:r>
            <a:r>
              <a:rPr lang="nl-NL" sz="2400" dirty="0" smtClean="0">
                <a:solidFill>
                  <a:prstClr val="black"/>
                </a:solidFill>
              </a:rPr>
              <a:t> Teken de achterwand</a:t>
            </a:r>
            <a:endParaRPr lang="nl-NL" sz="2400" dirty="0">
              <a:solidFill>
                <a:prstClr val="black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3472873" y="2070084"/>
            <a:ext cx="1099127" cy="15841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" name="Rechte verbindingslijn met pijl 6"/>
          <p:cNvCxnSpPr/>
          <p:nvPr/>
        </p:nvCxnSpPr>
        <p:spPr>
          <a:xfrm>
            <a:off x="4788024" y="2079320"/>
            <a:ext cx="0" cy="1584176"/>
          </a:xfrm>
          <a:prstGeom prst="straightConnector1">
            <a:avLst/>
          </a:prstGeom>
          <a:ln w="508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/>
          <p:cNvCxnSpPr/>
          <p:nvPr/>
        </p:nvCxnSpPr>
        <p:spPr>
          <a:xfrm flipH="1">
            <a:off x="3476466" y="1844824"/>
            <a:ext cx="1114006" cy="0"/>
          </a:xfrm>
          <a:prstGeom prst="straightConnector1">
            <a:avLst/>
          </a:prstGeom>
          <a:ln w="508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5436096" y="2079320"/>
            <a:ext cx="2664296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Kijk goed naar de verhoudingen!</a:t>
            </a:r>
          </a:p>
          <a:p>
            <a:endParaRPr lang="nl-NL" dirty="0"/>
          </a:p>
          <a:p>
            <a:r>
              <a:rPr lang="nl-NL" dirty="0" smtClean="0"/>
              <a:t>Hoe breed is de vorm in vergelijking tot de hoogte?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12679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estech.nl/attachments/Image/gang_2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9" y="620688"/>
            <a:ext cx="7560840" cy="56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5076056" y="188640"/>
            <a:ext cx="3897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prstClr val="black"/>
                </a:solidFill>
              </a:rPr>
              <a:t>STAP 2:</a:t>
            </a:r>
            <a:r>
              <a:rPr lang="nl-NL" sz="2400" dirty="0" smtClean="0">
                <a:solidFill>
                  <a:prstClr val="black"/>
                </a:solidFill>
              </a:rPr>
              <a:t> Teken de horizonlijn</a:t>
            </a:r>
            <a:endParaRPr lang="nl-NL" sz="2400" dirty="0">
              <a:solidFill>
                <a:prstClr val="black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3472873" y="2070084"/>
            <a:ext cx="1099127" cy="158417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0381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3573016"/>
            <a:ext cx="9144000" cy="3284984"/>
          </a:xfrm>
          <a:prstGeom prst="rect">
            <a:avLst/>
          </a:prstGeom>
          <a:solidFill>
            <a:srgbClr val="14F82F"/>
          </a:solidFill>
          <a:ln>
            <a:solidFill>
              <a:srgbClr val="64E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034606" y="333788"/>
            <a:ext cx="7074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smtClean="0">
                <a:solidFill>
                  <a:prstClr val="black"/>
                </a:solidFill>
              </a:rPr>
              <a:t>Voor we beginnen</a:t>
            </a:r>
            <a:endParaRPr lang="nl-NL" sz="3200" dirty="0">
              <a:solidFill>
                <a:prstClr val="black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395536" y="1150361"/>
            <a:ext cx="82089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nl-NL" b="1" dirty="0" smtClean="0"/>
              <a:t>Materiaal</a:t>
            </a:r>
            <a:r>
              <a:rPr lang="nl-NL" dirty="0" smtClean="0"/>
              <a:t>: potlood, gum en </a:t>
            </a:r>
            <a:r>
              <a:rPr lang="nl-NL" dirty="0" err="1" smtClean="0"/>
              <a:t>lineaal</a:t>
            </a:r>
            <a:r>
              <a:rPr lang="nl-NL" dirty="0" smtClean="0"/>
              <a:t>/</a:t>
            </a:r>
            <a:r>
              <a:rPr lang="nl-NL" dirty="0" err="1" smtClean="0"/>
              <a:t>geodriehoek</a:t>
            </a:r>
            <a:r>
              <a:rPr lang="nl-NL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nl-NL" b="1" dirty="0" smtClean="0"/>
              <a:t>Teken lichte lijnen</a:t>
            </a:r>
            <a:r>
              <a:rPr lang="nl-NL" dirty="0" smtClean="0"/>
              <a:t>: sommige gedeeltes moet je later nog goed kunnen uitgummen.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nl-NL" b="1" dirty="0" smtClean="0"/>
              <a:t>Let goed op</a:t>
            </a:r>
            <a:r>
              <a:rPr lang="nl-NL" dirty="0" smtClean="0"/>
              <a:t>: het tekenen van perspectief is één van de moeilijkste dingen om te doen.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nl-NL" b="1" dirty="0" smtClean="0"/>
              <a:t>Oefenen, oefenen, oefenen</a:t>
            </a:r>
            <a:r>
              <a:rPr lang="nl-NL" dirty="0" smtClean="0"/>
              <a:t>: het duurt even voordat je het perspectief tekenen onder de knie hebt, dus blijf oefenen.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nl-NL" b="1" dirty="0" smtClean="0"/>
              <a:t>Kleurcodes in deze </a:t>
            </a:r>
            <a:r>
              <a:rPr lang="nl-NL" dirty="0" smtClean="0"/>
              <a:t>uitleg:            </a:t>
            </a:r>
          </a:p>
          <a:p>
            <a:pPr>
              <a:lnSpc>
                <a:spcPct val="150000"/>
              </a:lnSpc>
            </a:pPr>
            <a:r>
              <a:rPr lang="nl-NL" dirty="0"/>
              <a:t>	 </a:t>
            </a:r>
            <a:r>
              <a:rPr lang="nl-NL" dirty="0" smtClean="0"/>
              <a:t>         = verdwijnpunt</a:t>
            </a:r>
          </a:p>
          <a:p>
            <a:pPr>
              <a:lnSpc>
                <a:spcPct val="150000"/>
              </a:lnSpc>
            </a:pPr>
            <a:r>
              <a:rPr lang="nl-NL" b="1" dirty="0" smtClean="0">
                <a:solidFill>
                  <a:srgbClr val="FF0000"/>
                </a:solidFill>
              </a:rPr>
              <a:t>	rood</a:t>
            </a:r>
            <a:r>
              <a:rPr lang="nl-NL" dirty="0" smtClean="0"/>
              <a:t> = een nieuwe lijn</a:t>
            </a:r>
          </a:p>
          <a:p>
            <a:pPr>
              <a:lnSpc>
                <a:spcPct val="150000"/>
              </a:lnSpc>
            </a:pPr>
            <a:r>
              <a:rPr lang="nl-NL" b="1" dirty="0"/>
              <a:t>	 </a:t>
            </a:r>
            <a:r>
              <a:rPr lang="nl-NL" b="1" dirty="0" smtClean="0"/>
              <a:t>         = </a:t>
            </a:r>
            <a:r>
              <a:rPr lang="nl-NL" dirty="0" smtClean="0"/>
              <a:t>een nieuw onderdeel dat aan de tekening is toegevoegd</a:t>
            </a:r>
          </a:p>
          <a:p>
            <a:endParaRPr lang="nl-NL" b="1" dirty="0" smtClean="0"/>
          </a:p>
          <a:p>
            <a:endParaRPr lang="nl-NL" dirty="0"/>
          </a:p>
        </p:txBody>
      </p:sp>
      <p:sp>
        <p:nvSpPr>
          <p:cNvPr id="3" name="PIJL-RECHTS 2"/>
          <p:cNvSpPr/>
          <p:nvPr/>
        </p:nvSpPr>
        <p:spPr>
          <a:xfrm>
            <a:off x="1434665" y="4999484"/>
            <a:ext cx="432048" cy="301724"/>
          </a:xfrm>
          <a:prstGeom prst="rightArrow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/>
          <p:cNvSpPr/>
          <p:nvPr/>
        </p:nvSpPr>
        <p:spPr>
          <a:xfrm>
            <a:off x="1542677" y="4221088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28104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estech.nl/attachments/Image/gang_2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9" y="620688"/>
            <a:ext cx="7560840" cy="56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5076056" y="188640"/>
            <a:ext cx="3897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prstClr val="black"/>
                </a:solidFill>
              </a:rPr>
              <a:t>STAP 2:</a:t>
            </a:r>
            <a:r>
              <a:rPr lang="nl-NL" sz="2400" dirty="0" smtClean="0">
                <a:solidFill>
                  <a:prstClr val="black"/>
                </a:solidFill>
              </a:rPr>
              <a:t> Teken de horizonlijn</a:t>
            </a:r>
            <a:endParaRPr lang="nl-NL" sz="2400" dirty="0">
              <a:solidFill>
                <a:prstClr val="black"/>
              </a:solidFill>
            </a:endParaRPr>
          </a:p>
        </p:txBody>
      </p:sp>
      <p:cxnSp>
        <p:nvCxnSpPr>
          <p:cNvPr id="4" name="Rechte verbindingslijn 3"/>
          <p:cNvCxnSpPr/>
          <p:nvPr/>
        </p:nvCxnSpPr>
        <p:spPr>
          <a:xfrm>
            <a:off x="0" y="2727392"/>
            <a:ext cx="91440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hoek 5"/>
          <p:cNvSpPr/>
          <p:nvPr/>
        </p:nvSpPr>
        <p:spPr>
          <a:xfrm>
            <a:off x="3472873" y="2070084"/>
            <a:ext cx="1099127" cy="158417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37473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estech.nl/attachments/Image/gang_2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9" y="620688"/>
            <a:ext cx="7560840" cy="56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4644008" y="188640"/>
            <a:ext cx="4329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prstClr val="black"/>
                </a:solidFill>
              </a:rPr>
              <a:t>STAP </a:t>
            </a:r>
            <a:r>
              <a:rPr lang="nl-NL" sz="2400" b="1" dirty="0">
                <a:solidFill>
                  <a:prstClr val="black"/>
                </a:solidFill>
              </a:rPr>
              <a:t>3</a:t>
            </a:r>
            <a:r>
              <a:rPr lang="nl-NL" sz="2400" b="1" dirty="0" smtClean="0">
                <a:solidFill>
                  <a:prstClr val="black"/>
                </a:solidFill>
              </a:rPr>
              <a:t>:</a:t>
            </a:r>
            <a:r>
              <a:rPr lang="nl-NL" sz="2400" dirty="0" smtClean="0">
                <a:solidFill>
                  <a:prstClr val="black"/>
                </a:solidFill>
              </a:rPr>
              <a:t> Teken het verdwijnpunt</a:t>
            </a:r>
            <a:endParaRPr lang="nl-NL" sz="2400" dirty="0">
              <a:solidFill>
                <a:prstClr val="black"/>
              </a:solidFill>
            </a:endParaRPr>
          </a:p>
        </p:txBody>
      </p:sp>
      <p:cxnSp>
        <p:nvCxnSpPr>
          <p:cNvPr id="4" name="Rechte verbindingslijn 3"/>
          <p:cNvCxnSpPr/>
          <p:nvPr/>
        </p:nvCxnSpPr>
        <p:spPr>
          <a:xfrm>
            <a:off x="0" y="2727392"/>
            <a:ext cx="9144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hoek 6"/>
          <p:cNvSpPr/>
          <p:nvPr/>
        </p:nvSpPr>
        <p:spPr>
          <a:xfrm>
            <a:off x="3472873" y="2070084"/>
            <a:ext cx="1099127" cy="158417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86008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estech.nl/attachments/Image/gang_2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9" y="620688"/>
            <a:ext cx="7560840" cy="56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4644008" y="188640"/>
            <a:ext cx="4329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prstClr val="black"/>
                </a:solidFill>
              </a:rPr>
              <a:t>STAP 3:</a:t>
            </a:r>
            <a:r>
              <a:rPr lang="nl-NL" sz="2400" dirty="0" smtClean="0">
                <a:solidFill>
                  <a:prstClr val="black"/>
                </a:solidFill>
              </a:rPr>
              <a:t> Teken het verdwijnpunt</a:t>
            </a:r>
            <a:endParaRPr lang="nl-NL" sz="2400" dirty="0">
              <a:solidFill>
                <a:prstClr val="black"/>
              </a:solidFill>
            </a:endParaRPr>
          </a:p>
        </p:txBody>
      </p:sp>
      <p:cxnSp>
        <p:nvCxnSpPr>
          <p:cNvPr id="4" name="Rechte verbindingslijn 3"/>
          <p:cNvCxnSpPr/>
          <p:nvPr/>
        </p:nvCxnSpPr>
        <p:spPr>
          <a:xfrm>
            <a:off x="0" y="2727392"/>
            <a:ext cx="9144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al 5"/>
          <p:cNvSpPr/>
          <p:nvPr/>
        </p:nvSpPr>
        <p:spPr>
          <a:xfrm>
            <a:off x="4049472" y="2619380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3472873" y="2070084"/>
            <a:ext cx="1099127" cy="158417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33824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estech.nl/attachments/Image/gang_2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9" y="620688"/>
            <a:ext cx="7560840" cy="56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3563888" y="188640"/>
            <a:ext cx="5409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prstClr val="black"/>
                </a:solidFill>
              </a:rPr>
              <a:t>STAP 4:</a:t>
            </a:r>
            <a:r>
              <a:rPr lang="nl-NL" sz="2400" dirty="0" smtClean="0">
                <a:solidFill>
                  <a:prstClr val="black"/>
                </a:solidFill>
              </a:rPr>
              <a:t> Teken de ruimte door vluchtlijnen</a:t>
            </a:r>
            <a:endParaRPr lang="nl-NL" sz="2400" dirty="0">
              <a:solidFill>
                <a:prstClr val="black"/>
              </a:solidFill>
            </a:endParaRPr>
          </a:p>
        </p:txBody>
      </p:sp>
      <p:cxnSp>
        <p:nvCxnSpPr>
          <p:cNvPr id="4" name="Rechte verbindingslijn 3"/>
          <p:cNvCxnSpPr/>
          <p:nvPr/>
        </p:nvCxnSpPr>
        <p:spPr>
          <a:xfrm>
            <a:off x="36512" y="2727392"/>
            <a:ext cx="9144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al 5"/>
          <p:cNvSpPr/>
          <p:nvPr/>
        </p:nvSpPr>
        <p:spPr>
          <a:xfrm>
            <a:off x="4103948" y="2672916"/>
            <a:ext cx="108012" cy="108012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3472873" y="2070084"/>
            <a:ext cx="1099127" cy="158417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1" name="Rechte verbindingslijn 10"/>
          <p:cNvCxnSpPr>
            <a:stCxn id="6" idx="1"/>
          </p:cNvCxnSpPr>
          <p:nvPr/>
        </p:nvCxnSpPr>
        <p:spPr>
          <a:xfrm flipH="1" flipV="1">
            <a:off x="2051720" y="620688"/>
            <a:ext cx="2068046" cy="206804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JL-RECHTS 28"/>
          <p:cNvSpPr/>
          <p:nvPr/>
        </p:nvSpPr>
        <p:spPr>
          <a:xfrm rot="20801375">
            <a:off x="2508809" y="2108390"/>
            <a:ext cx="900767" cy="194544"/>
          </a:xfrm>
          <a:prstGeom prst="rightArrow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30" name="PIJL-RECHTS 29"/>
          <p:cNvSpPr/>
          <p:nvPr/>
        </p:nvSpPr>
        <p:spPr>
          <a:xfrm flipH="1">
            <a:off x="4355976" y="2532377"/>
            <a:ext cx="1512168" cy="389089"/>
          </a:xfrm>
          <a:prstGeom prst="rightArrow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31" name="Tekstvak 30"/>
          <p:cNvSpPr txBox="1"/>
          <p:nvPr/>
        </p:nvSpPr>
        <p:spPr>
          <a:xfrm>
            <a:off x="5868144" y="2132856"/>
            <a:ext cx="237626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Begin bij het vluchtpunt en teken de lijnen door de hoeken van de achterwand.</a:t>
            </a:r>
            <a:endParaRPr lang="nl-NL" dirty="0"/>
          </a:p>
        </p:txBody>
      </p:sp>
      <p:sp>
        <p:nvSpPr>
          <p:cNvPr id="28" name="Tekstvak 27"/>
          <p:cNvSpPr txBox="1"/>
          <p:nvPr/>
        </p:nvSpPr>
        <p:spPr>
          <a:xfrm>
            <a:off x="1115616" y="1939930"/>
            <a:ext cx="144016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nl-NL" dirty="0" smtClean="0"/>
              <a:t>Hoek achterwand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50269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estech.nl/attachments/Image/gang_2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9" y="620688"/>
            <a:ext cx="7560840" cy="56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3563888" y="188640"/>
            <a:ext cx="5409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prstClr val="black"/>
                </a:solidFill>
              </a:rPr>
              <a:t>STAP 4:</a:t>
            </a:r>
            <a:r>
              <a:rPr lang="nl-NL" sz="2400" dirty="0" smtClean="0">
                <a:solidFill>
                  <a:prstClr val="black"/>
                </a:solidFill>
              </a:rPr>
              <a:t> Teken de ruimte door vluchtlijnen</a:t>
            </a:r>
            <a:endParaRPr lang="nl-NL" sz="2400" dirty="0">
              <a:solidFill>
                <a:prstClr val="black"/>
              </a:solidFill>
            </a:endParaRPr>
          </a:p>
        </p:txBody>
      </p:sp>
      <p:cxnSp>
        <p:nvCxnSpPr>
          <p:cNvPr id="4" name="Rechte verbindingslijn 3"/>
          <p:cNvCxnSpPr/>
          <p:nvPr/>
        </p:nvCxnSpPr>
        <p:spPr>
          <a:xfrm>
            <a:off x="36512" y="2727392"/>
            <a:ext cx="9144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al 5"/>
          <p:cNvSpPr/>
          <p:nvPr/>
        </p:nvSpPr>
        <p:spPr>
          <a:xfrm>
            <a:off x="4103948" y="2672916"/>
            <a:ext cx="108012" cy="108012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3472873" y="2070084"/>
            <a:ext cx="1099127" cy="158417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3" name="Rechte verbindingslijn 2"/>
          <p:cNvCxnSpPr/>
          <p:nvPr/>
        </p:nvCxnSpPr>
        <p:spPr>
          <a:xfrm flipV="1">
            <a:off x="4139952" y="620688"/>
            <a:ext cx="1512168" cy="205222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>
            <a:stCxn id="6" idx="1"/>
          </p:cNvCxnSpPr>
          <p:nvPr/>
        </p:nvCxnSpPr>
        <p:spPr>
          <a:xfrm flipH="1" flipV="1">
            <a:off x="2051720" y="620688"/>
            <a:ext cx="2068046" cy="206804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/>
          <p:nvPr/>
        </p:nvCxnSpPr>
        <p:spPr>
          <a:xfrm flipH="1">
            <a:off x="1547664" y="2780928"/>
            <a:ext cx="2556284" cy="351039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>
          <a:xfrm>
            <a:off x="4157954" y="2780928"/>
            <a:ext cx="1638182" cy="351039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JL-RECHTS 28"/>
          <p:cNvSpPr/>
          <p:nvPr/>
        </p:nvSpPr>
        <p:spPr>
          <a:xfrm rot="20801375">
            <a:off x="2508809" y="2108390"/>
            <a:ext cx="900767" cy="194544"/>
          </a:xfrm>
          <a:prstGeom prst="rightArrow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8" name="Tekstvak 27"/>
          <p:cNvSpPr txBox="1"/>
          <p:nvPr/>
        </p:nvSpPr>
        <p:spPr>
          <a:xfrm>
            <a:off x="1115616" y="1939930"/>
            <a:ext cx="144016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prstClr val="black"/>
                </a:solidFill>
              </a:rPr>
              <a:t>Hoek achterwand</a:t>
            </a:r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8580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estech.nl/attachments/Image/gang_2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9" y="620688"/>
            <a:ext cx="7560840" cy="56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4644008" y="188640"/>
            <a:ext cx="4329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prstClr val="black"/>
                </a:solidFill>
              </a:rPr>
              <a:t>STAP 4:</a:t>
            </a:r>
            <a:r>
              <a:rPr lang="nl-NL" sz="2400" dirty="0" smtClean="0">
                <a:solidFill>
                  <a:prstClr val="black"/>
                </a:solidFill>
              </a:rPr>
              <a:t> Teken de ruimte</a:t>
            </a:r>
            <a:endParaRPr lang="nl-NL" sz="2400" dirty="0">
              <a:solidFill>
                <a:prstClr val="black"/>
              </a:solidFill>
            </a:endParaRPr>
          </a:p>
        </p:txBody>
      </p:sp>
      <p:cxnSp>
        <p:nvCxnSpPr>
          <p:cNvPr id="4" name="Rechte verbindingslijn 3"/>
          <p:cNvCxnSpPr/>
          <p:nvPr/>
        </p:nvCxnSpPr>
        <p:spPr>
          <a:xfrm>
            <a:off x="0" y="2727392"/>
            <a:ext cx="9144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al 5"/>
          <p:cNvSpPr/>
          <p:nvPr/>
        </p:nvSpPr>
        <p:spPr>
          <a:xfrm>
            <a:off x="4103948" y="2672916"/>
            <a:ext cx="108012" cy="108012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3472873" y="2070084"/>
            <a:ext cx="1099127" cy="158417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3" name="Rechte verbindingslijn 2"/>
          <p:cNvCxnSpPr/>
          <p:nvPr/>
        </p:nvCxnSpPr>
        <p:spPr>
          <a:xfrm flipV="1">
            <a:off x="4584144" y="620688"/>
            <a:ext cx="1067976" cy="144939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 flipH="1" flipV="1">
            <a:off x="2051721" y="620689"/>
            <a:ext cx="1421152" cy="144939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/>
          <p:nvPr/>
        </p:nvCxnSpPr>
        <p:spPr>
          <a:xfrm flipH="1">
            <a:off x="1547665" y="3654260"/>
            <a:ext cx="1925208" cy="263705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>
          <a:xfrm>
            <a:off x="4572000" y="3668169"/>
            <a:ext cx="1224136" cy="262314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2595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estech.nl/attachments/Image/gang_2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9" y="620688"/>
            <a:ext cx="7560840" cy="56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4644008" y="188640"/>
            <a:ext cx="4329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prstClr val="black"/>
                </a:solidFill>
              </a:rPr>
              <a:t>STAP 5:</a:t>
            </a:r>
            <a:r>
              <a:rPr lang="nl-NL" sz="2400" dirty="0" smtClean="0">
                <a:solidFill>
                  <a:prstClr val="black"/>
                </a:solidFill>
              </a:rPr>
              <a:t> Teken de deur(en)</a:t>
            </a:r>
            <a:endParaRPr lang="nl-NL" sz="2400" dirty="0">
              <a:solidFill>
                <a:prstClr val="black"/>
              </a:solidFill>
            </a:endParaRPr>
          </a:p>
        </p:txBody>
      </p:sp>
      <p:cxnSp>
        <p:nvCxnSpPr>
          <p:cNvPr id="4" name="Rechte verbindingslijn 3"/>
          <p:cNvCxnSpPr/>
          <p:nvPr/>
        </p:nvCxnSpPr>
        <p:spPr>
          <a:xfrm>
            <a:off x="36512" y="2727392"/>
            <a:ext cx="9144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al 5"/>
          <p:cNvSpPr/>
          <p:nvPr/>
        </p:nvSpPr>
        <p:spPr>
          <a:xfrm>
            <a:off x="4103948" y="2672916"/>
            <a:ext cx="108012" cy="108012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3472873" y="2070084"/>
            <a:ext cx="1099127" cy="158417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15" name="Rechte verbindingslijn 14"/>
          <p:cNvCxnSpPr/>
          <p:nvPr/>
        </p:nvCxnSpPr>
        <p:spPr>
          <a:xfrm flipV="1">
            <a:off x="4584144" y="620688"/>
            <a:ext cx="1067976" cy="144939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 flipH="1" flipV="1">
            <a:off x="2051721" y="620689"/>
            <a:ext cx="1421152" cy="144939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 flipH="1">
            <a:off x="1547665" y="3654260"/>
            <a:ext cx="1925208" cy="263705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/>
          <p:nvPr/>
        </p:nvCxnSpPr>
        <p:spPr>
          <a:xfrm>
            <a:off x="4572000" y="3668169"/>
            <a:ext cx="1224136" cy="262314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/>
          <p:nvPr/>
        </p:nvCxnSpPr>
        <p:spPr>
          <a:xfrm flipH="1" flipV="1">
            <a:off x="2087723" y="1651931"/>
            <a:ext cx="36005" cy="38653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vak 23"/>
          <p:cNvSpPr txBox="1"/>
          <p:nvPr/>
        </p:nvSpPr>
        <p:spPr>
          <a:xfrm>
            <a:off x="31119" y="1066324"/>
            <a:ext cx="1315112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Kijk goed hoe hoog de deur is in vergelijking tot de hoogte van het plafond!</a:t>
            </a:r>
          </a:p>
        </p:txBody>
      </p:sp>
      <p:sp>
        <p:nvSpPr>
          <p:cNvPr id="21" name="Linkeraccolade 20"/>
          <p:cNvSpPr/>
          <p:nvPr/>
        </p:nvSpPr>
        <p:spPr>
          <a:xfrm>
            <a:off x="1547665" y="1651931"/>
            <a:ext cx="432047" cy="3865302"/>
          </a:xfrm>
          <a:prstGeom prst="leftBrace">
            <a:avLst/>
          </a:prstGeom>
          <a:ln w="44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Linkeraccolade 32"/>
          <p:cNvSpPr/>
          <p:nvPr/>
        </p:nvSpPr>
        <p:spPr>
          <a:xfrm>
            <a:off x="1524196" y="548680"/>
            <a:ext cx="432047" cy="1035289"/>
          </a:xfrm>
          <a:prstGeom prst="leftBrace">
            <a:avLst/>
          </a:prstGeom>
          <a:ln w="44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90083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estech.nl/attachments/Image/gang_2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9" y="620688"/>
            <a:ext cx="7560840" cy="56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4644008" y="188640"/>
            <a:ext cx="4329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prstClr val="black"/>
                </a:solidFill>
              </a:rPr>
              <a:t>STAP 5:</a:t>
            </a:r>
            <a:r>
              <a:rPr lang="nl-NL" sz="2400" dirty="0" smtClean="0">
                <a:solidFill>
                  <a:prstClr val="black"/>
                </a:solidFill>
              </a:rPr>
              <a:t> Teken de deur(en)</a:t>
            </a:r>
            <a:endParaRPr lang="nl-NL" sz="2400" dirty="0">
              <a:solidFill>
                <a:prstClr val="black"/>
              </a:solidFill>
            </a:endParaRPr>
          </a:p>
        </p:txBody>
      </p:sp>
      <p:cxnSp>
        <p:nvCxnSpPr>
          <p:cNvPr id="4" name="Rechte verbindingslijn 3"/>
          <p:cNvCxnSpPr/>
          <p:nvPr/>
        </p:nvCxnSpPr>
        <p:spPr>
          <a:xfrm>
            <a:off x="36512" y="2727392"/>
            <a:ext cx="9144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al 5"/>
          <p:cNvSpPr/>
          <p:nvPr/>
        </p:nvSpPr>
        <p:spPr>
          <a:xfrm>
            <a:off x="4103948" y="2672916"/>
            <a:ext cx="108012" cy="108012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3472873" y="2070084"/>
            <a:ext cx="1099127" cy="158417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15" name="Rechte verbindingslijn 14"/>
          <p:cNvCxnSpPr/>
          <p:nvPr/>
        </p:nvCxnSpPr>
        <p:spPr>
          <a:xfrm flipV="1">
            <a:off x="4584144" y="620688"/>
            <a:ext cx="1067976" cy="144939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 flipH="1" flipV="1">
            <a:off x="2051721" y="620689"/>
            <a:ext cx="1421152" cy="144939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 flipH="1">
            <a:off x="1547665" y="3654260"/>
            <a:ext cx="1925208" cy="263705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/>
          <p:nvPr/>
        </p:nvCxnSpPr>
        <p:spPr>
          <a:xfrm>
            <a:off x="4572000" y="3668169"/>
            <a:ext cx="1224136" cy="262314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/>
          <p:nvPr/>
        </p:nvCxnSpPr>
        <p:spPr>
          <a:xfrm flipH="1" flipV="1">
            <a:off x="2087723" y="1651931"/>
            <a:ext cx="36005" cy="38653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Rechte verbindingslijn 2"/>
          <p:cNvCxnSpPr/>
          <p:nvPr/>
        </p:nvCxnSpPr>
        <p:spPr>
          <a:xfrm flipH="1" flipV="1">
            <a:off x="1547665" y="1403540"/>
            <a:ext cx="2572101" cy="12759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vak 21"/>
          <p:cNvSpPr txBox="1"/>
          <p:nvPr/>
        </p:nvSpPr>
        <p:spPr>
          <a:xfrm>
            <a:off x="107504" y="2211251"/>
            <a:ext cx="173256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Vluchtlijn naar het verdwijnpunt</a:t>
            </a:r>
          </a:p>
        </p:txBody>
      </p:sp>
      <p:sp>
        <p:nvSpPr>
          <p:cNvPr id="23" name="PIJL-RECHTS 22"/>
          <p:cNvSpPr/>
          <p:nvPr/>
        </p:nvSpPr>
        <p:spPr>
          <a:xfrm rot="9107594" flipH="1">
            <a:off x="1187921" y="1824529"/>
            <a:ext cx="828092" cy="389089"/>
          </a:xfrm>
          <a:prstGeom prst="rightArrow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5566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estech.nl/attachments/Image/gang_2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9" y="620688"/>
            <a:ext cx="7560840" cy="56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4644008" y="188640"/>
            <a:ext cx="4329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prstClr val="black"/>
                </a:solidFill>
              </a:rPr>
              <a:t>STAP 5:</a:t>
            </a:r>
            <a:r>
              <a:rPr lang="nl-NL" sz="2400" dirty="0" smtClean="0">
                <a:solidFill>
                  <a:prstClr val="black"/>
                </a:solidFill>
              </a:rPr>
              <a:t> Teken de deur(en)</a:t>
            </a:r>
            <a:endParaRPr lang="nl-NL" sz="2400" dirty="0">
              <a:solidFill>
                <a:prstClr val="black"/>
              </a:solidFill>
            </a:endParaRPr>
          </a:p>
        </p:txBody>
      </p:sp>
      <p:cxnSp>
        <p:nvCxnSpPr>
          <p:cNvPr id="4" name="Rechte verbindingslijn 3"/>
          <p:cNvCxnSpPr/>
          <p:nvPr/>
        </p:nvCxnSpPr>
        <p:spPr>
          <a:xfrm>
            <a:off x="36512" y="2727392"/>
            <a:ext cx="9144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al 5"/>
          <p:cNvSpPr/>
          <p:nvPr/>
        </p:nvSpPr>
        <p:spPr>
          <a:xfrm>
            <a:off x="4103948" y="2672916"/>
            <a:ext cx="108012" cy="108012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3472873" y="2070084"/>
            <a:ext cx="1099127" cy="158417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15" name="Rechte verbindingslijn 14"/>
          <p:cNvCxnSpPr/>
          <p:nvPr/>
        </p:nvCxnSpPr>
        <p:spPr>
          <a:xfrm flipV="1">
            <a:off x="4584144" y="620688"/>
            <a:ext cx="1067976" cy="144939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 flipH="1" flipV="1">
            <a:off x="2051721" y="620689"/>
            <a:ext cx="1421152" cy="144939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 flipH="1">
            <a:off x="1547665" y="3654260"/>
            <a:ext cx="1925208" cy="263705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/>
          <p:nvPr/>
        </p:nvCxnSpPr>
        <p:spPr>
          <a:xfrm>
            <a:off x="4572000" y="3668169"/>
            <a:ext cx="1224136" cy="262314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/>
          <p:nvPr/>
        </p:nvCxnSpPr>
        <p:spPr>
          <a:xfrm flipH="1" flipV="1">
            <a:off x="2087723" y="1651931"/>
            <a:ext cx="36005" cy="38653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Rechte verbindingslijn 2"/>
          <p:cNvCxnSpPr/>
          <p:nvPr/>
        </p:nvCxnSpPr>
        <p:spPr>
          <a:xfrm flipH="1" flipV="1">
            <a:off x="2087726" y="1671452"/>
            <a:ext cx="540058" cy="2453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vak 21"/>
          <p:cNvSpPr txBox="1"/>
          <p:nvPr/>
        </p:nvSpPr>
        <p:spPr>
          <a:xfrm>
            <a:off x="107504" y="2211251"/>
            <a:ext cx="173256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prstClr val="black"/>
                </a:solidFill>
              </a:rPr>
              <a:t>Vluchtlijn voor een groot gedeelte uitgummen</a:t>
            </a:r>
          </a:p>
        </p:txBody>
      </p:sp>
      <p:sp>
        <p:nvSpPr>
          <p:cNvPr id="23" name="PIJL-RECHTS 22"/>
          <p:cNvSpPr/>
          <p:nvPr/>
        </p:nvSpPr>
        <p:spPr>
          <a:xfrm rot="9107594" flipH="1">
            <a:off x="1187921" y="1824529"/>
            <a:ext cx="828092" cy="389089"/>
          </a:xfrm>
          <a:prstGeom prst="rightArrow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4378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estech.nl/attachments/Image/gang_2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9" y="620688"/>
            <a:ext cx="7560840" cy="56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4644008" y="188640"/>
            <a:ext cx="4329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prstClr val="black"/>
                </a:solidFill>
              </a:rPr>
              <a:t>STAP 5:</a:t>
            </a:r>
            <a:r>
              <a:rPr lang="nl-NL" sz="2400" dirty="0" smtClean="0">
                <a:solidFill>
                  <a:prstClr val="black"/>
                </a:solidFill>
              </a:rPr>
              <a:t> Teken de deur(en)</a:t>
            </a:r>
            <a:endParaRPr lang="nl-NL" sz="2400" dirty="0">
              <a:solidFill>
                <a:prstClr val="black"/>
              </a:solidFill>
            </a:endParaRPr>
          </a:p>
        </p:txBody>
      </p:sp>
      <p:cxnSp>
        <p:nvCxnSpPr>
          <p:cNvPr id="4" name="Rechte verbindingslijn 3"/>
          <p:cNvCxnSpPr/>
          <p:nvPr/>
        </p:nvCxnSpPr>
        <p:spPr>
          <a:xfrm>
            <a:off x="36512" y="2727392"/>
            <a:ext cx="9144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al 5"/>
          <p:cNvSpPr/>
          <p:nvPr/>
        </p:nvSpPr>
        <p:spPr>
          <a:xfrm>
            <a:off x="4103948" y="2672916"/>
            <a:ext cx="108012" cy="108012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3472873" y="2070084"/>
            <a:ext cx="1099127" cy="158417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15" name="Rechte verbindingslijn 14"/>
          <p:cNvCxnSpPr/>
          <p:nvPr/>
        </p:nvCxnSpPr>
        <p:spPr>
          <a:xfrm flipV="1">
            <a:off x="4584144" y="620688"/>
            <a:ext cx="1067976" cy="144939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 flipH="1" flipV="1">
            <a:off x="2051721" y="620689"/>
            <a:ext cx="1421152" cy="144939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 flipH="1">
            <a:off x="1547665" y="3654260"/>
            <a:ext cx="1925208" cy="263705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/>
          <p:nvPr/>
        </p:nvCxnSpPr>
        <p:spPr>
          <a:xfrm>
            <a:off x="4572000" y="3668169"/>
            <a:ext cx="1224136" cy="262314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/>
          <p:nvPr/>
        </p:nvCxnSpPr>
        <p:spPr>
          <a:xfrm flipH="1" flipV="1">
            <a:off x="2087723" y="1651931"/>
            <a:ext cx="36005" cy="38653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Rechte verbindingslijn 2"/>
          <p:cNvCxnSpPr/>
          <p:nvPr/>
        </p:nvCxnSpPr>
        <p:spPr>
          <a:xfrm flipH="1" flipV="1">
            <a:off x="2087726" y="1671452"/>
            <a:ext cx="540058" cy="2453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vak 21"/>
          <p:cNvSpPr txBox="1"/>
          <p:nvPr/>
        </p:nvSpPr>
        <p:spPr>
          <a:xfrm>
            <a:off x="107504" y="2211251"/>
            <a:ext cx="1732569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prstClr val="black"/>
                </a:solidFill>
              </a:rPr>
              <a:t>Verticale lijn, evenwijdig aan de lijn van de deur, die er al stond</a:t>
            </a:r>
          </a:p>
        </p:txBody>
      </p:sp>
      <p:cxnSp>
        <p:nvCxnSpPr>
          <p:cNvPr id="8" name="Rechte verbindingslijn 7"/>
          <p:cNvCxnSpPr/>
          <p:nvPr/>
        </p:nvCxnSpPr>
        <p:spPr>
          <a:xfrm>
            <a:off x="2616526" y="1916832"/>
            <a:ext cx="0" cy="29505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JL-OMHOOG en -OMLAAG 20"/>
          <p:cNvSpPr/>
          <p:nvPr/>
        </p:nvSpPr>
        <p:spPr>
          <a:xfrm rot="5400000">
            <a:off x="2213738" y="4298686"/>
            <a:ext cx="288032" cy="420867"/>
          </a:xfrm>
          <a:prstGeom prst="upDown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PIJL-OMHOOG en -OMLAAG 23"/>
          <p:cNvSpPr/>
          <p:nvPr/>
        </p:nvSpPr>
        <p:spPr>
          <a:xfrm rot="5400000">
            <a:off x="2220837" y="3146559"/>
            <a:ext cx="288032" cy="420867"/>
          </a:xfrm>
          <a:prstGeom prst="upDown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PIJL-OMHOOG en -OMLAAG 24"/>
          <p:cNvSpPr/>
          <p:nvPr/>
        </p:nvSpPr>
        <p:spPr>
          <a:xfrm rot="5400000">
            <a:off x="2213738" y="2000818"/>
            <a:ext cx="288032" cy="420867"/>
          </a:xfrm>
          <a:prstGeom prst="upDown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2614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3573016"/>
            <a:ext cx="9144000" cy="3284984"/>
          </a:xfrm>
          <a:prstGeom prst="rect">
            <a:avLst/>
          </a:prstGeom>
          <a:solidFill>
            <a:srgbClr val="14F82F"/>
          </a:solidFill>
          <a:ln>
            <a:solidFill>
              <a:srgbClr val="64E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034606" y="333788"/>
            <a:ext cx="7074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solidFill>
                  <a:prstClr val="black"/>
                </a:solidFill>
              </a:rPr>
              <a:t>1 PUNTS PERSPECTIEF</a:t>
            </a:r>
            <a:r>
              <a:rPr lang="nl-NL" sz="3200" b="1" dirty="0" smtClean="0">
                <a:solidFill>
                  <a:prstClr val="black"/>
                </a:solidFill>
              </a:rPr>
              <a:t>: Illusie maken</a:t>
            </a:r>
            <a:endParaRPr lang="nl-NL" sz="3200" dirty="0">
              <a:solidFill>
                <a:prstClr val="black"/>
              </a:solidFill>
            </a:endParaRPr>
          </a:p>
        </p:txBody>
      </p:sp>
      <p:pic>
        <p:nvPicPr>
          <p:cNvPr id="3076" name="Picture 4" descr="http://www.moillusions.com/wp-content/uploads/2010/07/acciden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58" y="1196752"/>
            <a:ext cx="7273083" cy="484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8226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4644008" y="188640"/>
            <a:ext cx="4329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prstClr val="black"/>
                </a:solidFill>
              </a:rPr>
              <a:t>De basis staat op papier</a:t>
            </a:r>
            <a:endParaRPr lang="nl-NL" sz="2400" b="1" dirty="0">
              <a:solidFill>
                <a:prstClr val="black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3472873" y="2070084"/>
            <a:ext cx="1099127" cy="158417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15" name="Rechte verbindingslijn 14"/>
          <p:cNvCxnSpPr/>
          <p:nvPr/>
        </p:nvCxnSpPr>
        <p:spPr>
          <a:xfrm flipV="1">
            <a:off x="4584144" y="620688"/>
            <a:ext cx="1067976" cy="144939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 flipH="1" flipV="1">
            <a:off x="2051721" y="620689"/>
            <a:ext cx="1421152" cy="144939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 flipH="1">
            <a:off x="1547665" y="3654260"/>
            <a:ext cx="1925208" cy="263705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/>
          <p:nvPr/>
        </p:nvCxnSpPr>
        <p:spPr>
          <a:xfrm>
            <a:off x="4572000" y="3668169"/>
            <a:ext cx="1224136" cy="262314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/>
          <p:nvPr/>
        </p:nvCxnSpPr>
        <p:spPr>
          <a:xfrm flipH="1" flipV="1">
            <a:off x="2087723" y="1651931"/>
            <a:ext cx="36005" cy="38653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Rechte verbindingslijn 2"/>
          <p:cNvCxnSpPr/>
          <p:nvPr/>
        </p:nvCxnSpPr>
        <p:spPr>
          <a:xfrm flipH="1" flipV="1">
            <a:off x="2087726" y="1671452"/>
            <a:ext cx="540058" cy="2453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2616526" y="1916832"/>
            <a:ext cx="0" cy="29505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103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estech.nl/attachments/Image/gang_2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9" y="620688"/>
            <a:ext cx="7560840" cy="56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4644008" y="188640"/>
            <a:ext cx="4329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prstClr val="black"/>
                </a:solidFill>
              </a:rPr>
              <a:t>STAP 5: </a:t>
            </a:r>
            <a:r>
              <a:rPr lang="nl-NL" sz="2400" dirty="0" smtClean="0">
                <a:solidFill>
                  <a:prstClr val="black"/>
                </a:solidFill>
              </a:rPr>
              <a:t>een 2</a:t>
            </a:r>
            <a:r>
              <a:rPr lang="nl-NL" sz="2400" baseline="30000" dirty="0" smtClean="0">
                <a:solidFill>
                  <a:prstClr val="black"/>
                </a:solidFill>
              </a:rPr>
              <a:t>e</a:t>
            </a:r>
            <a:r>
              <a:rPr lang="nl-NL" sz="2400" dirty="0" smtClean="0">
                <a:solidFill>
                  <a:prstClr val="black"/>
                </a:solidFill>
              </a:rPr>
              <a:t> deur ernaast…?</a:t>
            </a:r>
            <a:endParaRPr lang="nl-NL" sz="2400" dirty="0">
              <a:solidFill>
                <a:prstClr val="black"/>
              </a:solidFill>
            </a:endParaRPr>
          </a:p>
        </p:txBody>
      </p:sp>
      <p:cxnSp>
        <p:nvCxnSpPr>
          <p:cNvPr id="4" name="Rechte verbindingslijn 3"/>
          <p:cNvCxnSpPr/>
          <p:nvPr/>
        </p:nvCxnSpPr>
        <p:spPr>
          <a:xfrm>
            <a:off x="36512" y="2727392"/>
            <a:ext cx="9144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al 5"/>
          <p:cNvSpPr/>
          <p:nvPr/>
        </p:nvSpPr>
        <p:spPr>
          <a:xfrm>
            <a:off x="4103948" y="2672916"/>
            <a:ext cx="108012" cy="108012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3472873" y="2070084"/>
            <a:ext cx="1099127" cy="158417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15" name="Rechte verbindingslijn 14"/>
          <p:cNvCxnSpPr/>
          <p:nvPr/>
        </p:nvCxnSpPr>
        <p:spPr>
          <a:xfrm flipV="1">
            <a:off x="4584144" y="620688"/>
            <a:ext cx="1067976" cy="144939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 flipH="1" flipV="1">
            <a:off x="2051721" y="620689"/>
            <a:ext cx="1421152" cy="144939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 flipH="1">
            <a:off x="1547665" y="3654260"/>
            <a:ext cx="1925208" cy="263705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/>
          <p:nvPr/>
        </p:nvCxnSpPr>
        <p:spPr>
          <a:xfrm>
            <a:off x="4572000" y="3668169"/>
            <a:ext cx="1224136" cy="262314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/>
          <p:nvPr/>
        </p:nvCxnSpPr>
        <p:spPr>
          <a:xfrm flipH="1" flipV="1">
            <a:off x="2087723" y="1651931"/>
            <a:ext cx="36005" cy="38653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Rechte verbindingslijn 2"/>
          <p:cNvCxnSpPr/>
          <p:nvPr/>
        </p:nvCxnSpPr>
        <p:spPr>
          <a:xfrm flipH="1" flipV="1">
            <a:off x="2087726" y="1671452"/>
            <a:ext cx="540058" cy="2453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2616526" y="1916832"/>
            <a:ext cx="0" cy="29505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2302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estech.nl/attachments/Image/gang_2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9" y="620688"/>
            <a:ext cx="7560840" cy="56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4644008" y="188640"/>
            <a:ext cx="4329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prstClr val="black"/>
                </a:solidFill>
              </a:rPr>
              <a:t>STAP 5: </a:t>
            </a:r>
            <a:r>
              <a:rPr lang="nl-NL" sz="2400" dirty="0" smtClean="0">
                <a:solidFill>
                  <a:prstClr val="black"/>
                </a:solidFill>
              </a:rPr>
              <a:t>een 2</a:t>
            </a:r>
            <a:r>
              <a:rPr lang="nl-NL" sz="2400" baseline="30000" dirty="0" smtClean="0">
                <a:solidFill>
                  <a:prstClr val="black"/>
                </a:solidFill>
              </a:rPr>
              <a:t>e</a:t>
            </a:r>
            <a:r>
              <a:rPr lang="nl-NL" sz="2400" dirty="0" smtClean="0">
                <a:solidFill>
                  <a:prstClr val="black"/>
                </a:solidFill>
              </a:rPr>
              <a:t> deur ernaast…?</a:t>
            </a:r>
            <a:endParaRPr lang="nl-NL" sz="2400" dirty="0">
              <a:solidFill>
                <a:prstClr val="black"/>
              </a:solidFill>
            </a:endParaRPr>
          </a:p>
        </p:txBody>
      </p:sp>
      <p:cxnSp>
        <p:nvCxnSpPr>
          <p:cNvPr id="4" name="Rechte verbindingslijn 3"/>
          <p:cNvCxnSpPr/>
          <p:nvPr/>
        </p:nvCxnSpPr>
        <p:spPr>
          <a:xfrm>
            <a:off x="36512" y="2727392"/>
            <a:ext cx="9144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al 5"/>
          <p:cNvSpPr/>
          <p:nvPr/>
        </p:nvSpPr>
        <p:spPr>
          <a:xfrm>
            <a:off x="4103948" y="2672916"/>
            <a:ext cx="108012" cy="108012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3472873" y="2070084"/>
            <a:ext cx="1099127" cy="158417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15" name="Rechte verbindingslijn 14"/>
          <p:cNvCxnSpPr/>
          <p:nvPr/>
        </p:nvCxnSpPr>
        <p:spPr>
          <a:xfrm flipV="1">
            <a:off x="4584144" y="620688"/>
            <a:ext cx="1067976" cy="144939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 flipH="1" flipV="1">
            <a:off x="2051721" y="620689"/>
            <a:ext cx="1421152" cy="144939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 flipH="1">
            <a:off x="1547665" y="3654260"/>
            <a:ext cx="1925208" cy="263705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/>
          <p:nvPr/>
        </p:nvCxnSpPr>
        <p:spPr>
          <a:xfrm>
            <a:off x="4572000" y="3668169"/>
            <a:ext cx="1224136" cy="262314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/>
          <p:nvPr/>
        </p:nvCxnSpPr>
        <p:spPr>
          <a:xfrm flipH="1" flipV="1">
            <a:off x="2087723" y="1651931"/>
            <a:ext cx="36005" cy="38653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Rechte verbindingslijn 2"/>
          <p:cNvCxnSpPr/>
          <p:nvPr/>
        </p:nvCxnSpPr>
        <p:spPr>
          <a:xfrm flipH="1" flipV="1">
            <a:off x="2087726" y="1671452"/>
            <a:ext cx="540058" cy="2453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2616526" y="1916832"/>
            <a:ext cx="0" cy="29505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 flipV="1">
            <a:off x="2915816" y="2093281"/>
            <a:ext cx="1" cy="23180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>
            <a:stCxn id="6" idx="6"/>
          </p:cNvCxnSpPr>
          <p:nvPr/>
        </p:nvCxnSpPr>
        <p:spPr>
          <a:xfrm flipH="1" flipV="1">
            <a:off x="971600" y="1052736"/>
            <a:ext cx="3240360" cy="16741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0118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estech.nl/attachments/Image/gang_2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9" y="620688"/>
            <a:ext cx="7560840" cy="56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4644008" y="188640"/>
            <a:ext cx="4329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prstClr val="black"/>
                </a:solidFill>
              </a:rPr>
              <a:t>STAP 5: </a:t>
            </a:r>
            <a:r>
              <a:rPr lang="nl-NL" sz="2400" dirty="0" smtClean="0">
                <a:solidFill>
                  <a:prstClr val="black"/>
                </a:solidFill>
              </a:rPr>
              <a:t>een 2</a:t>
            </a:r>
            <a:r>
              <a:rPr lang="nl-NL" sz="2400" baseline="30000" dirty="0" smtClean="0">
                <a:solidFill>
                  <a:prstClr val="black"/>
                </a:solidFill>
              </a:rPr>
              <a:t>e</a:t>
            </a:r>
            <a:r>
              <a:rPr lang="nl-NL" sz="2400" dirty="0" smtClean="0">
                <a:solidFill>
                  <a:prstClr val="black"/>
                </a:solidFill>
              </a:rPr>
              <a:t> deur ernaast…?</a:t>
            </a:r>
            <a:endParaRPr lang="nl-NL" sz="2400" dirty="0">
              <a:solidFill>
                <a:prstClr val="black"/>
              </a:solidFill>
            </a:endParaRPr>
          </a:p>
        </p:txBody>
      </p:sp>
      <p:cxnSp>
        <p:nvCxnSpPr>
          <p:cNvPr id="4" name="Rechte verbindingslijn 3"/>
          <p:cNvCxnSpPr/>
          <p:nvPr/>
        </p:nvCxnSpPr>
        <p:spPr>
          <a:xfrm>
            <a:off x="36512" y="2727392"/>
            <a:ext cx="9144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al 5"/>
          <p:cNvSpPr/>
          <p:nvPr/>
        </p:nvSpPr>
        <p:spPr>
          <a:xfrm>
            <a:off x="4103948" y="2672916"/>
            <a:ext cx="108012" cy="108012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3472873" y="2070084"/>
            <a:ext cx="1099127" cy="158417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15" name="Rechte verbindingslijn 14"/>
          <p:cNvCxnSpPr/>
          <p:nvPr/>
        </p:nvCxnSpPr>
        <p:spPr>
          <a:xfrm flipV="1">
            <a:off x="4584144" y="620688"/>
            <a:ext cx="1067976" cy="144939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 flipH="1" flipV="1">
            <a:off x="2051721" y="620689"/>
            <a:ext cx="1421152" cy="144939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 flipH="1">
            <a:off x="1547665" y="3654260"/>
            <a:ext cx="1925208" cy="263705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/>
          <p:nvPr/>
        </p:nvCxnSpPr>
        <p:spPr>
          <a:xfrm>
            <a:off x="4572000" y="3668169"/>
            <a:ext cx="1224136" cy="262314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/>
          <p:nvPr/>
        </p:nvCxnSpPr>
        <p:spPr>
          <a:xfrm flipH="1" flipV="1">
            <a:off x="2087723" y="1651931"/>
            <a:ext cx="36005" cy="38653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Rechte verbindingslijn 2"/>
          <p:cNvCxnSpPr/>
          <p:nvPr/>
        </p:nvCxnSpPr>
        <p:spPr>
          <a:xfrm flipH="1" flipV="1">
            <a:off x="2087726" y="1671452"/>
            <a:ext cx="540058" cy="2453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2616526" y="1916832"/>
            <a:ext cx="0" cy="29505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 flipV="1">
            <a:off x="2915816" y="2093281"/>
            <a:ext cx="1" cy="23180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/>
          <p:nvPr/>
        </p:nvCxnSpPr>
        <p:spPr>
          <a:xfrm>
            <a:off x="3131840" y="2192907"/>
            <a:ext cx="0" cy="19561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 flipH="1" flipV="1">
            <a:off x="2915817" y="2093281"/>
            <a:ext cx="216024" cy="1220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3548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4644008" y="188640"/>
            <a:ext cx="4329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prstClr val="black"/>
                </a:solidFill>
              </a:rPr>
              <a:t>STAP 5: </a:t>
            </a:r>
            <a:r>
              <a:rPr lang="nl-NL" sz="2400" dirty="0" smtClean="0">
                <a:solidFill>
                  <a:prstClr val="black"/>
                </a:solidFill>
              </a:rPr>
              <a:t>een 2</a:t>
            </a:r>
            <a:r>
              <a:rPr lang="nl-NL" sz="2400" baseline="30000" dirty="0" smtClean="0">
                <a:solidFill>
                  <a:prstClr val="black"/>
                </a:solidFill>
              </a:rPr>
              <a:t>e</a:t>
            </a:r>
            <a:r>
              <a:rPr lang="nl-NL" sz="2400" dirty="0" smtClean="0">
                <a:solidFill>
                  <a:prstClr val="black"/>
                </a:solidFill>
              </a:rPr>
              <a:t> deur ernaast…?</a:t>
            </a:r>
            <a:endParaRPr lang="nl-NL" sz="2400" dirty="0">
              <a:solidFill>
                <a:prstClr val="black"/>
              </a:solidFill>
            </a:endParaRPr>
          </a:p>
        </p:txBody>
      </p:sp>
      <p:cxnSp>
        <p:nvCxnSpPr>
          <p:cNvPr id="4" name="Rechte verbindingslijn 3"/>
          <p:cNvCxnSpPr/>
          <p:nvPr/>
        </p:nvCxnSpPr>
        <p:spPr>
          <a:xfrm>
            <a:off x="36512" y="2727392"/>
            <a:ext cx="9144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al 5"/>
          <p:cNvSpPr/>
          <p:nvPr/>
        </p:nvSpPr>
        <p:spPr>
          <a:xfrm>
            <a:off x="4103948" y="2672916"/>
            <a:ext cx="108012" cy="108012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3472873" y="2070084"/>
            <a:ext cx="1099127" cy="158417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15" name="Rechte verbindingslijn 14"/>
          <p:cNvCxnSpPr/>
          <p:nvPr/>
        </p:nvCxnSpPr>
        <p:spPr>
          <a:xfrm flipV="1">
            <a:off x="4584144" y="620688"/>
            <a:ext cx="1067976" cy="144939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 flipH="1" flipV="1">
            <a:off x="2051721" y="620689"/>
            <a:ext cx="1421152" cy="144939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 flipH="1">
            <a:off x="1547665" y="3654260"/>
            <a:ext cx="1925208" cy="263705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/>
          <p:nvPr/>
        </p:nvCxnSpPr>
        <p:spPr>
          <a:xfrm>
            <a:off x="4572000" y="3668169"/>
            <a:ext cx="1224136" cy="262314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/>
          <p:nvPr/>
        </p:nvCxnSpPr>
        <p:spPr>
          <a:xfrm flipH="1" flipV="1">
            <a:off x="2087723" y="1651931"/>
            <a:ext cx="36005" cy="38653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Rechte verbindingslijn 2"/>
          <p:cNvCxnSpPr/>
          <p:nvPr/>
        </p:nvCxnSpPr>
        <p:spPr>
          <a:xfrm flipH="1" flipV="1">
            <a:off x="2087726" y="1671452"/>
            <a:ext cx="540058" cy="2453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2616526" y="1916832"/>
            <a:ext cx="0" cy="29505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 flipV="1">
            <a:off x="2915816" y="2093281"/>
            <a:ext cx="1" cy="23180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/>
          <p:nvPr/>
        </p:nvCxnSpPr>
        <p:spPr>
          <a:xfrm>
            <a:off x="3131840" y="2192907"/>
            <a:ext cx="0" cy="19561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 flipH="1" flipV="1">
            <a:off x="2915817" y="2093281"/>
            <a:ext cx="216024" cy="1220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5549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estech.nl/attachments/Image/gang_2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9" y="620688"/>
            <a:ext cx="7560840" cy="56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4644008" y="188640"/>
            <a:ext cx="4329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prstClr val="black"/>
                </a:solidFill>
              </a:rPr>
              <a:t>STAP 5: </a:t>
            </a:r>
            <a:r>
              <a:rPr lang="nl-NL" sz="2400" dirty="0" smtClean="0">
                <a:solidFill>
                  <a:prstClr val="black"/>
                </a:solidFill>
              </a:rPr>
              <a:t>Andere details tekenen</a:t>
            </a:r>
            <a:endParaRPr lang="nl-NL" sz="2400" dirty="0">
              <a:solidFill>
                <a:prstClr val="black"/>
              </a:solidFill>
            </a:endParaRPr>
          </a:p>
        </p:txBody>
      </p:sp>
      <p:cxnSp>
        <p:nvCxnSpPr>
          <p:cNvPr id="4" name="Rechte verbindingslijn 3"/>
          <p:cNvCxnSpPr/>
          <p:nvPr/>
        </p:nvCxnSpPr>
        <p:spPr>
          <a:xfrm>
            <a:off x="36512" y="2727392"/>
            <a:ext cx="9144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al 5"/>
          <p:cNvSpPr/>
          <p:nvPr/>
        </p:nvSpPr>
        <p:spPr>
          <a:xfrm>
            <a:off x="4103948" y="2672916"/>
            <a:ext cx="108012" cy="108012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3472873" y="2070084"/>
            <a:ext cx="1099127" cy="158417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15" name="Rechte verbindingslijn 14"/>
          <p:cNvCxnSpPr/>
          <p:nvPr/>
        </p:nvCxnSpPr>
        <p:spPr>
          <a:xfrm flipV="1">
            <a:off x="4584144" y="620688"/>
            <a:ext cx="1067976" cy="144939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 flipH="1" flipV="1">
            <a:off x="2051721" y="620689"/>
            <a:ext cx="1421152" cy="144939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 flipH="1">
            <a:off x="1547665" y="3654260"/>
            <a:ext cx="1925208" cy="263705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/>
          <p:nvPr/>
        </p:nvCxnSpPr>
        <p:spPr>
          <a:xfrm>
            <a:off x="4572000" y="3668169"/>
            <a:ext cx="1224136" cy="262314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/>
          <p:nvPr/>
        </p:nvCxnSpPr>
        <p:spPr>
          <a:xfrm flipH="1" flipV="1">
            <a:off x="2087723" y="1651931"/>
            <a:ext cx="36005" cy="38653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Rechte verbindingslijn 2"/>
          <p:cNvCxnSpPr/>
          <p:nvPr/>
        </p:nvCxnSpPr>
        <p:spPr>
          <a:xfrm flipH="1" flipV="1">
            <a:off x="2087726" y="1671452"/>
            <a:ext cx="540058" cy="2453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2616526" y="1916832"/>
            <a:ext cx="0" cy="29505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 flipV="1">
            <a:off x="2915816" y="2093281"/>
            <a:ext cx="1" cy="23180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/>
          <p:nvPr/>
        </p:nvCxnSpPr>
        <p:spPr>
          <a:xfrm>
            <a:off x="3131840" y="2192907"/>
            <a:ext cx="0" cy="19561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 flipH="1" flipV="1">
            <a:off x="2915817" y="2093281"/>
            <a:ext cx="216024" cy="1220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>
            <a:endCxn id="6" idx="1"/>
          </p:cNvCxnSpPr>
          <p:nvPr/>
        </p:nvCxnSpPr>
        <p:spPr>
          <a:xfrm>
            <a:off x="2762297" y="620688"/>
            <a:ext cx="1357469" cy="20680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/>
          <p:nvPr/>
        </p:nvCxnSpPr>
        <p:spPr>
          <a:xfrm>
            <a:off x="3898100" y="620688"/>
            <a:ext cx="234026" cy="20522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 flipH="1">
            <a:off x="4177670" y="620688"/>
            <a:ext cx="921990" cy="20680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5549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estech.nl/attachments/Image/gang_2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9" y="620688"/>
            <a:ext cx="7560840" cy="56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4644008" y="188640"/>
            <a:ext cx="4329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prstClr val="black"/>
                </a:solidFill>
              </a:rPr>
              <a:t>STAP 5: </a:t>
            </a:r>
            <a:r>
              <a:rPr lang="nl-NL" sz="2400" dirty="0" smtClean="0">
                <a:solidFill>
                  <a:prstClr val="black"/>
                </a:solidFill>
              </a:rPr>
              <a:t>Andere details tekenen</a:t>
            </a:r>
            <a:endParaRPr lang="nl-NL" sz="2400" dirty="0">
              <a:solidFill>
                <a:prstClr val="black"/>
              </a:solidFill>
            </a:endParaRPr>
          </a:p>
        </p:txBody>
      </p:sp>
      <p:cxnSp>
        <p:nvCxnSpPr>
          <p:cNvPr id="4" name="Rechte verbindingslijn 3"/>
          <p:cNvCxnSpPr/>
          <p:nvPr/>
        </p:nvCxnSpPr>
        <p:spPr>
          <a:xfrm>
            <a:off x="36512" y="2727392"/>
            <a:ext cx="9144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al 5"/>
          <p:cNvSpPr/>
          <p:nvPr/>
        </p:nvSpPr>
        <p:spPr>
          <a:xfrm>
            <a:off x="4103948" y="2672916"/>
            <a:ext cx="108012" cy="108012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3472873" y="2070084"/>
            <a:ext cx="1099127" cy="158417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15" name="Rechte verbindingslijn 14"/>
          <p:cNvCxnSpPr/>
          <p:nvPr/>
        </p:nvCxnSpPr>
        <p:spPr>
          <a:xfrm flipV="1">
            <a:off x="4584144" y="620688"/>
            <a:ext cx="1067976" cy="144939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 flipH="1" flipV="1">
            <a:off x="2051721" y="620689"/>
            <a:ext cx="1421152" cy="144939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 flipH="1">
            <a:off x="1547665" y="3654260"/>
            <a:ext cx="1925208" cy="263705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/>
          <p:nvPr/>
        </p:nvCxnSpPr>
        <p:spPr>
          <a:xfrm>
            <a:off x="4572000" y="3668169"/>
            <a:ext cx="1224136" cy="262314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/>
          <p:nvPr/>
        </p:nvCxnSpPr>
        <p:spPr>
          <a:xfrm flipH="1" flipV="1">
            <a:off x="2087723" y="1651931"/>
            <a:ext cx="36005" cy="38653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Rechte verbindingslijn 2"/>
          <p:cNvCxnSpPr/>
          <p:nvPr/>
        </p:nvCxnSpPr>
        <p:spPr>
          <a:xfrm flipH="1" flipV="1">
            <a:off x="2087726" y="1671452"/>
            <a:ext cx="540058" cy="2453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2616526" y="1916832"/>
            <a:ext cx="0" cy="29505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 flipV="1">
            <a:off x="2915816" y="2093281"/>
            <a:ext cx="1" cy="23180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/>
          <p:nvPr/>
        </p:nvCxnSpPr>
        <p:spPr>
          <a:xfrm>
            <a:off x="3131840" y="2192907"/>
            <a:ext cx="0" cy="19561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 flipH="1" flipV="1">
            <a:off x="2915817" y="2093281"/>
            <a:ext cx="216024" cy="1220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2762297" y="620688"/>
            <a:ext cx="945607" cy="14493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>
            <a:endCxn id="7" idx="0"/>
          </p:cNvCxnSpPr>
          <p:nvPr/>
        </p:nvCxnSpPr>
        <p:spPr>
          <a:xfrm>
            <a:off x="3898100" y="620688"/>
            <a:ext cx="124337" cy="14493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 flipH="1">
            <a:off x="4427984" y="620688"/>
            <a:ext cx="671676" cy="14493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>
          <a:xfrm>
            <a:off x="2267744" y="836712"/>
            <a:ext cx="32403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/>
          <p:cNvCxnSpPr/>
          <p:nvPr/>
        </p:nvCxnSpPr>
        <p:spPr>
          <a:xfrm>
            <a:off x="2447852" y="1044528"/>
            <a:ext cx="29439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/>
          <p:cNvCxnSpPr/>
          <p:nvPr/>
        </p:nvCxnSpPr>
        <p:spPr>
          <a:xfrm>
            <a:off x="2609488" y="1196928"/>
            <a:ext cx="25930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/>
          <p:cNvCxnSpPr/>
          <p:nvPr/>
        </p:nvCxnSpPr>
        <p:spPr>
          <a:xfrm>
            <a:off x="2743416" y="1346244"/>
            <a:ext cx="23562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36"/>
          <p:cNvCxnSpPr/>
          <p:nvPr/>
        </p:nvCxnSpPr>
        <p:spPr>
          <a:xfrm>
            <a:off x="2879048" y="1440484"/>
            <a:ext cx="21434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39"/>
          <p:cNvCxnSpPr/>
          <p:nvPr/>
        </p:nvCxnSpPr>
        <p:spPr>
          <a:xfrm>
            <a:off x="2966796" y="1555940"/>
            <a:ext cx="20372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chte verbindingslijn 47"/>
          <p:cNvCxnSpPr/>
          <p:nvPr/>
        </p:nvCxnSpPr>
        <p:spPr>
          <a:xfrm>
            <a:off x="3054544" y="1634452"/>
            <a:ext cx="1859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echte verbindingslijn 52"/>
          <p:cNvCxnSpPr/>
          <p:nvPr/>
        </p:nvCxnSpPr>
        <p:spPr>
          <a:xfrm>
            <a:off x="3131840" y="1722200"/>
            <a:ext cx="1728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echte verbindingslijn 56"/>
          <p:cNvCxnSpPr/>
          <p:nvPr/>
        </p:nvCxnSpPr>
        <p:spPr>
          <a:xfrm>
            <a:off x="3194612" y="1782052"/>
            <a:ext cx="1569210" cy="120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PIJL-OMHOOG en -OMLAAG 59"/>
          <p:cNvSpPr/>
          <p:nvPr/>
        </p:nvSpPr>
        <p:spPr>
          <a:xfrm rot="10800000">
            <a:off x="4103948" y="850140"/>
            <a:ext cx="288032" cy="495245"/>
          </a:xfrm>
          <a:prstGeom prst="upDown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1" name="PIJL-OMHOOG en -OMLAAG 60"/>
          <p:cNvSpPr/>
          <p:nvPr/>
        </p:nvSpPr>
        <p:spPr>
          <a:xfrm rot="10800000">
            <a:off x="3275856" y="836712"/>
            <a:ext cx="288032" cy="508674"/>
          </a:xfrm>
          <a:prstGeom prst="upDown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2" name="Tekstvak 61"/>
          <p:cNvSpPr txBox="1"/>
          <p:nvPr/>
        </p:nvSpPr>
        <p:spPr>
          <a:xfrm>
            <a:off x="188462" y="2042264"/>
            <a:ext cx="3623077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prstClr val="black"/>
                </a:solidFill>
              </a:rPr>
              <a:t>Evenwijdige lijnen!</a:t>
            </a:r>
          </a:p>
          <a:p>
            <a:endParaRPr lang="nl-NL" dirty="0">
              <a:solidFill>
                <a:prstClr val="black"/>
              </a:solidFill>
            </a:endParaRPr>
          </a:p>
          <a:p>
            <a:r>
              <a:rPr lang="nl-NL" dirty="0" smtClean="0">
                <a:solidFill>
                  <a:prstClr val="black"/>
                </a:solidFill>
              </a:rPr>
              <a:t>Verder weg: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>
                <a:solidFill>
                  <a:prstClr val="black"/>
                </a:solidFill>
              </a:rPr>
              <a:t>Lijn wordt steeds kleiner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>
                <a:solidFill>
                  <a:prstClr val="black"/>
                </a:solidFill>
              </a:rPr>
              <a:t>Lijnen steeds dichter bij elkaar.</a:t>
            </a:r>
          </a:p>
        </p:txBody>
      </p:sp>
    </p:spTree>
    <p:extLst>
      <p:ext uri="{BB962C8B-B14F-4D97-AF65-F5344CB8AC3E}">
        <p14:creationId xmlns:p14="http://schemas.microsoft.com/office/powerpoint/2010/main" val="11442297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estech.nl/attachments/Image/gang_2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9" y="620688"/>
            <a:ext cx="7560840" cy="56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4644008" y="188640"/>
            <a:ext cx="4329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prstClr val="black"/>
                </a:solidFill>
              </a:rPr>
              <a:t>STAP 5: </a:t>
            </a:r>
            <a:r>
              <a:rPr lang="nl-NL" sz="2400" dirty="0" smtClean="0">
                <a:solidFill>
                  <a:prstClr val="black"/>
                </a:solidFill>
              </a:rPr>
              <a:t>Andere details tekenen</a:t>
            </a:r>
            <a:endParaRPr lang="nl-NL" sz="2400" dirty="0">
              <a:solidFill>
                <a:prstClr val="black"/>
              </a:solidFill>
            </a:endParaRPr>
          </a:p>
        </p:txBody>
      </p:sp>
      <p:cxnSp>
        <p:nvCxnSpPr>
          <p:cNvPr id="4" name="Rechte verbindingslijn 3"/>
          <p:cNvCxnSpPr/>
          <p:nvPr/>
        </p:nvCxnSpPr>
        <p:spPr>
          <a:xfrm>
            <a:off x="36512" y="2727392"/>
            <a:ext cx="9144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al 5"/>
          <p:cNvSpPr/>
          <p:nvPr/>
        </p:nvSpPr>
        <p:spPr>
          <a:xfrm>
            <a:off x="4103948" y="2672916"/>
            <a:ext cx="108012" cy="108012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3472873" y="2070084"/>
            <a:ext cx="1099127" cy="158417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15" name="Rechte verbindingslijn 14"/>
          <p:cNvCxnSpPr/>
          <p:nvPr/>
        </p:nvCxnSpPr>
        <p:spPr>
          <a:xfrm flipV="1">
            <a:off x="4584144" y="620688"/>
            <a:ext cx="1067976" cy="144939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 flipH="1" flipV="1">
            <a:off x="2051721" y="620689"/>
            <a:ext cx="1421152" cy="144939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 flipH="1">
            <a:off x="1547665" y="3654260"/>
            <a:ext cx="1925208" cy="263705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/>
          <p:nvPr/>
        </p:nvCxnSpPr>
        <p:spPr>
          <a:xfrm>
            <a:off x="4572000" y="3668169"/>
            <a:ext cx="1224136" cy="262314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/>
          <p:nvPr/>
        </p:nvCxnSpPr>
        <p:spPr>
          <a:xfrm flipH="1" flipV="1">
            <a:off x="2087723" y="1651931"/>
            <a:ext cx="36005" cy="38653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Rechte verbindingslijn 2"/>
          <p:cNvCxnSpPr/>
          <p:nvPr/>
        </p:nvCxnSpPr>
        <p:spPr>
          <a:xfrm flipH="1" flipV="1">
            <a:off x="2087726" y="1671452"/>
            <a:ext cx="540058" cy="2453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2616526" y="1916832"/>
            <a:ext cx="0" cy="29505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 flipV="1">
            <a:off x="2915816" y="2093281"/>
            <a:ext cx="1" cy="23180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/>
          <p:nvPr/>
        </p:nvCxnSpPr>
        <p:spPr>
          <a:xfrm>
            <a:off x="3131840" y="2192907"/>
            <a:ext cx="0" cy="19561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 flipH="1" flipV="1">
            <a:off x="2915817" y="2093281"/>
            <a:ext cx="216024" cy="1220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2762297" y="620688"/>
            <a:ext cx="945607" cy="14493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>
            <a:endCxn id="7" idx="0"/>
          </p:cNvCxnSpPr>
          <p:nvPr/>
        </p:nvCxnSpPr>
        <p:spPr>
          <a:xfrm>
            <a:off x="3898100" y="620688"/>
            <a:ext cx="124337" cy="14493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 flipH="1">
            <a:off x="4427984" y="620688"/>
            <a:ext cx="671676" cy="14493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>
          <a:xfrm>
            <a:off x="2267744" y="836712"/>
            <a:ext cx="32403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/>
          <p:cNvCxnSpPr/>
          <p:nvPr/>
        </p:nvCxnSpPr>
        <p:spPr>
          <a:xfrm>
            <a:off x="2447852" y="1044528"/>
            <a:ext cx="29439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/>
          <p:cNvCxnSpPr/>
          <p:nvPr/>
        </p:nvCxnSpPr>
        <p:spPr>
          <a:xfrm>
            <a:off x="2609488" y="1196928"/>
            <a:ext cx="25930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/>
          <p:cNvCxnSpPr/>
          <p:nvPr/>
        </p:nvCxnSpPr>
        <p:spPr>
          <a:xfrm>
            <a:off x="2743416" y="1346244"/>
            <a:ext cx="23562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36"/>
          <p:cNvCxnSpPr/>
          <p:nvPr/>
        </p:nvCxnSpPr>
        <p:spPr>
          <a:xfrm>
            <a:off x="2879048" y="1440484"/>
            <a:ext cx="214347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39"/>
          <p:cNvCxnSpPr/>
          <p:nvPr/>
        </p:nvCxnSpPr>
        <p:spPr>
          <a:xfrm>
            <a:off x="2966796" y="1555940"/>
            <a:ext cx="20372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chte verbindingslijn 47"/>
          <p:cNvCxnSpPr/>
          <p:nvPr/>
        </p:nvCxnSpPr>
        <p:spPr>
          <a:xfrm>
            <a:off x="3054544" y="1634452"/>
            <a:ext cx="18590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echte verbindingslijn 52"/>
          <p:cNvCxnSpPr/>
          <p:nvPr/>
        </p:nvCxnSpPr>
        <p:spPr>
          <a:xfrm>
            <a:off x="3131840" y="1722200"/>
            <a:ext cx="17281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echte verbindingslijn 56"/>
          <p:cNvCxnSpPr/>
          <p:nvPr/>
        </p:nvCxnSpPr>
        <p:spPr>
          <a:xfrm>
            <a:off x="3194612" y="1782052"/>
            <a:ext cx="1569210" cy="120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4397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3472873" y="2070084"/>
            <a:ext cx="1099127" cy="158417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15" name="Rechte verbindingslijn 14"/>
          <p:cNvCxnSpPr/>
          <p:nvPr/>
        </p:nvCxnSpPr>
        <p:spPr>
          <a:xfrm flipV="1">
            <a:off x="4584144" y="620688"/>
            <a:ext cx="1067976" cy="144939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 flipH="1" flipV="1">
            <a:off x="2051721" y="620689"/>
            <a:ext cx="1421152" cy="144939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 flipH="1">
            <a:off x="1547665" y="3654260"/>
            <a:ext cx="1925208" cy="263705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/>
          <p:nvPr/>
        </p:nvCxnSpPr>
        <p:spPr>
          <a:xfrm>
            <a:off x="4572000" y="3668169"/>
            <a:ext cx="1224136" cy="262314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/>
          <p:nvPr/>
        </p:nvCxnSpPr>
        <p:spPr>
          <a:xfrm flipH="1" flipV="1">
            <a:off x="2087723" y="1651931"/>
            <a:ext cx="36005" cy="38653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Rechte verbindingslijn 2"/>
          <p:cNvCxnSpPr/>
          <p:nvPr/>
        </p:nvCxnSpPr>
        <p:spPr>
          <a:xfrm flipH="1" flipV="1">
            <a:off x="2087726" y="1671452"/>
            <a:ext cx="540058" cy="2453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2616526" y="1916832"/>
            <a:ext cx="0" cy="29505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 flipV="1">
            <a:off x="2915816" y="2093281"/>
            <a:ext cx="1" cy="23180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/>
          <p:nvPr/>
        </p:nvCxnSpPr>
        <p:spPr>
          <a:xfrm>
            <a:off x="3131840" y="2192907"/>
            <a:ext cx="0" cy="19561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 flipH="1" flipV="1">
            <a:off x="2915817" y="2093281"/>
            <a:ext cx="216024" cy="1220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2762297" y="620688"/>
            <a:ext cx="945607" cy="14493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>
            <a:endCxn id="7" idx="0"/>
          </p:cNvCxnSpPr>
          <p:nvPr/>
        </p:nvCxnSpPr>
        <p:spPr>
          <a:xfrm>
            <a:off x="3898100" y="620688"/>
            <a:ext cx="124337" cy="14493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 flipH="1">
            <a:off x="4427984" y="620688"/>
            <a:ext cx="671676" cy="14493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>
          <a:xfrm>
            <a:off x="2267744" y="836712"/>
            <a:ext cx="32403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/>
          <p:cNvCxnSpPr/>
          <p:nvPr/>
        </p:nvCxnSpPr>
        <p:spPr>
          <a:xfrm>
            <a:off x="2447852" y="1044528"/>
            <a:ext cx="29439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/>
          <p:cNvCxnSpPr/>
          <p:nvPr/>
        </p:nvCxnSpPr>
        <p:spPr>
          <a:xfrm>
            <a:off x="2609488" y="1196928"/>
            <a:ext cx="25930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/>
          <p:cNvCxnSpPr/>
          <p:nvPr/>
        </p:nvCxnSpPr>
        <p:spPr>
          <a:xfrm>
            <a:off x="2743416" y="1346244"/>
            <a:ext cx="23562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36"/>
          <p:cNvCxnSpPr/>
          <p:nvPr/>
        </p:nvCxnSpPr>
        <p:spPr>
          <a:xfrm>
            <a:off x="2879048" y="1440484"/>
            <a:ext cx="214347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39"/>
          <p:cNvCxnSpPr/>
          <p:nvPr/>
        </p:nvCxnSpPr>
        <p:spPr>
          <a:xfrm>
            <a:off x="2966796" y="1555940"/>
            <a:ext cx="20372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chte verbindingslijn 47"/>
          <p:cNvCxnSpPr/>
          <p:nvPr/>
        </p:nvCxnSpPr>
        <p:spPr>
          <a:xfrm>
            <a:off x="3054544" y="1634452"/>
            <a:ext cx="18590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echte verbindingslijn 52"/>
          <p:cNvCxnSpPr/>
          <p:nvPr/>
        </p:nvCxnSpPr>
        <p:spPr>
          <a:xfrm>
            <a:off x="3131840" y="1722200"/>
            <a:ext cx="17281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echte verbindingslijn 56"/>
          <p:cNvCxnSpPr/>
          <p:nvPr/>
        </p:nvCxnSpPr>
        <p:spPr>
          <a:xfrm>
            <a:off x="3194612" y="1782052"/>
            <a:ext cx="1569210" cy="120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Vrije vorm 8"/>
          <p:cNvSpPr/>
          <p:nvPr/>
        </p:nvSpPr>
        <p:spPr>
          <a:xfrm>
            <a:off x="988291" y="1052945"/>
            <a:ext cx="646545" cy="2900219"/>
          </a:xfrm>
          <a:custGeom>
            <a:avLst/>
            <a:gdLst>
              <a:gd name="connsiteX0" fmla="*/ 0 w 646545"/>
              <a:gd name="connsiteY0" fmla="*/ 0 h 2900219"/>
              <a:gd name="connsiteX1" fmla="*/ 27709 w 646545"/>
              <a:gd name="connsiteY1" fmla="*/ 2900219 h 2900219"/>
              <a:gd name="connsiteX2" fmla="*/ 646545 w 646545"/>
              <a:gd name="connsiteY2" fmla="*/ 2613891 h 2900219"/>
              <a:gd name="connsiteX3" fmla="*/ 628073 w 646545"/>
              <a:gd name="connsiteY3" fmla="*/ 295564 h 2900219"/>
              <a:gd name="connsiteX4" fmla="*/ 0 w 646545"/>
              <a:gd name="connsiteY4" fmla="*/ 0 h 290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545" h="2900219">
                <a:moveTo>
                  <a:pt x="0" y="0"/>
                </a:moveTo>
                <a:lnTo>
                  <a:pt x="27709" y="2900219"/>
                </a:lnTo>
                <a:lnTo>
                  <a:pt x="646545" y="2613891"/>
                </a:lnTo>
                <a:lnTo>
                  <a:pt x="628073" y="295564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3563888" y="2476127"/>
            <a:ext cx="334212" cy="609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 31"/>
          <p:cNvSpPr/>
          <p:nvPr/>
        </p:nvSpPr>
        <p:spPr>
          <a:xfrm>
            <a:off x="4103948" y="2477209"/>
            <a:ext cx="334212" cy="609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4" name="Rechte verbindingslijn 33"/>
          <p:cNvCxnSpPr>
            <a:stCxn id="7" idx="2"/>
          </p:cNvCxnSpPr>
          <p:nvPr/>
        </p:nvCxnSpPr>
        <p:spPr>
          <a:xfrm flipV="1">
            <a:off x="4022437" y="2420888"/>
            <a:ext cx="0" cy="12333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/>
          <p:cNvCxnSpPr/>
          <p:nvPr/>
        </p:nvCxnSpPr>
        <p:spPr>
          <a:xfrm>
            <a:off x="3483496" y="2420888"/>
            <a:ext cx="110064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Vrije vorm 26"/>
          <p:cNvSpPr/>
          <p:nvPr/>
        </p:nvSpPr>
        <p:spPr>
          <a:xfrm>
            <a:off x="2844800" y="5070764"/>
            <a:ext cx="1810327" cy="544945"/>
          </a:xfrm>
          <a:custGeom>
            <a:avLst/>
            <a:gdLst>
              <a:gd name="connsiteX0" fmla="*/ 221673 w 1810327"/>
              <a:gd name="connsiteY0" fmla="*/ 0 h 544945"/>
              <a:gd name="connsiteX1" fmla="*/ 1717964 w 1810327"/>
              <a:gd name="connsiteY1" fmla="*/ 0 h 544945"/>
              <a:gd name="connsiteX2" fmla="*/ 1810327 w 1810327"/>
              <a:gd name="connsiteY2" fmla="*/ 544945 h 544945"/>
              <a:gd name="connsiteX3" fmla="*/ 0 w 1810327"/>
              <a:gd name="connsiteY3" fmla="*/ 544945 h 544945"/>
              <a:gd name="connsiteX4" fmla="*/ 221673 w 1810327"/>
              <a:gd name="connsiteY4" fmla="*/ 0 h 544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0327" h="544945">
                <a:moveTo>
                  <a:pt x="221673" y="0"/>
                </a:moveTo>
                <a:lnTo>
                  <a:pt x="1717964" y="0"/>
                </a:lnTo>
                <a:lnTo>
                  <a:pt x="1810327" y="544945"/>
                </a:lnTo>
                <a:lnTo>
                  <a:pt x="0" y="544945"/>
                </a:lnTo>
                <a:lnTo>
                  <a:pt x="22167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Vrije vorm 27"/>
          <p:cNvSpPr/>
          <p:nvPr/>
        </p:nvSpPr>
        <p:spPr>
          <a:xfrm>
            <a:off x="3251200" y="4341091"/>
            <a:ext cx="1209964" cy="277091"/>
          </a:xfrm>
          <a:custGeom>
            <a:avLst/>
            <a:gdLst>
              <a:gd name="connsiteX0" fmla="*/ 129309 w 1209964"/>
              <a:gd name="connsiteY0" fmla="*/ 0 h 277091"/>
              <a:gd name="connsiteX1" fmla="*/ 1163782 w 1209964"/>
              <a:gd name="connsiteY1" fmla="*/ 0 h 277091"/>
              <a:gd name="connsiteX2" fmla="*/ 1209964 w 1209964"/>
              <a:gd name="connsiteY2" fmla="*/ 277091 h 277091"/>
              <a:gd name="connsiteX3" fmla="*/ 0 w 1209964"/>
              <a:gd name="connsiteY3" fmla="*/ 277091 h 277091"/>
              <a:gd name="connsiteX4" fmla="*/ 129309 w 1209964"/>
              <a:gd name="connsiteY4" fmla="*/ 0 h 277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964" h="277091">
                <a:moveTo>
                  <a:pt x="129309" y="0"/>
                </a:moveTo>
                <a:lnTo>
                  <a:pt x="1163782" y="0"/>
                </a:lnTo>
                <a:lnTo>
                  <a:pt x="1209964" y="277091"/>
                </a:lnTo>
                <a:lnTo>
                  <a:pt x="0" y="277091"/>
                </a:lnTo>
                <a:lnTo>
                  <a:pt x="129309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Vrije vorm 29"/>
          <p:cNvSpPr/>
          <p:nvPr/>
        </p:nvSpPr>
        <p:spPr>
          <a:xfrm>
            <a:off x="3500582" y="3953164"/>
            <a:ext cx="886691" cy="147781"/>
          </a:xfrm>
          <a:custGeom>
            <a:avLst/>
            <a:gdLst>
              <a:gd name="connsiteX0" fmla="*/ 46182 w 886691"/>
              <a:gd name="connsiteY0" fmla="*/ 0 h 147781"/>
              <a:gd name="connsiteX1" fmla="*/ 840509 w 886691"/>
              <a:gd name="connsiteY1" fmla="*/ 0 h 147781"/>
              <a:gd name="connsiteX2" fmla="*/ 886691 w 886691"/>
              <a:gd name="connsiteY2" fmla="*/ 147781 h 147781"/>
              <a:gd name="connsiteX3" fmla="*/ 0 w 886691"/>
              <a:gd name="connsiteY3" fmla="*/ 147781 h 147781"/>
              <a:gd name="connsiteX4" fmla="*/ 46182 w 886691"/>
              <a:gd name="connsiteY4" fmla="*/ 0 h 14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6691" h="147781">
                <a:moveTo>
                  <a:pt x="46182" y="0"/>
                </a:moveTo>
                <a:lnTo>
                  <a:pt x="840509" y="0"/>
                </a:lnTo>
                <a:lnTo>
                  <a:pt x="886691" y="147781"/>
                </a:lnTo>
                <a:lnTo>
                  <a:pt x="0" y="147781"/>
                </a:lnTo>
                <a:lnTo>
                  <a:pt x="46182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4705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3472873" y="2070084"/>
            <a:ext cx="1099127" cy="158417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15" name="Rechte verbindingslijn 14"/>
          <p:cNvCxnSpPr/>
          <p:nvPr/>
        </p:nvCxnSpPr>
        <p:spPr>
          <a:xfrm flipV="1">
            <a:off x="4584144" y="620688"/>
            <a:ext cx="1067976" cy="144939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 flipH="1" flipV="1">
            <a:off x="2051721" y="620689"/>
            <a:ext cx="1421152" cy="144939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 flipH="1">
            <a:off x="1547665" y="3654260"/>
            <a:ext cx="1925208" cy="263705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/>
          <p:nvPr/>
        </p:nvCxnSpPr>
        <p:spPr>
          <a:xfrm>
            <a:off x="4572000" y="3668169"/>
            <a:ext cx="1224136" cy="262314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/>
          <p:nvPr/>
        </p:nvCxnSpPr>
        <p:spPr>
          <a:xfrm flipH="1" flipV="1">
            <a:off x="2087723" y="1651931"/>
            <a:ext cx="36005" cy="38653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Rechte verbindingslijn 2"/>
          <p:cNvCxnSpPr/>
          <p:nvPr/>
        </p:nvCxnSpPr>
        <p:spPr>
          <a:xfrm flipH="1" flipV="1">
            <a:off x="2087726" y="1671452"/>
            <a:ext cx="540058" cy="2453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2616526" y="1916832"/>
            <a:ext cx="0" cy="29505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 flipV="1">
            <a:off x="2915816" y="2093281"/>
            <a:ext cx="1" cy="23180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/>
          <p:nvPr/>
        </p:nvCxnSpPr>
        <p:spPr>
          <a:xfrm>
            <a:off x="3131840" y="2192907"/>
            <a:ext cx="0" cy="19561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 flipH="1" flipV="1">
            <a:off x="2915817" y="2093281"/>
            <a:ext cx="216024" cy="1220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2762297" y="620688"/>
            <a:ext cx="945607" cy="14493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>
            <a:endCxn id="7" idx="0"/>
          </p:cNvCxnSpPr>
          <p:nvPr/>
        </p:nvCxnSpPr>
        <p:spPr>
          <a:xfrm>
            <a:off x="3898100" y="620688"/>
            <a:ext cx="124337" cy="14493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 flipH="1">
            <a:off x="4427984" y="620688"/>
            <a:ext cx="671676" cy="14493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>
          <a:xfrm>
            <a:off x="2267744" y="836712"/>
            <a:ext cx="32403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/>
          <p:cNvCxnSpPr/>
          <p:nvPr/>
        </p:nvCxnSpPr>
        <p:spPr>
          <a:xfrm>
            <a:off x="2447852" y="1044528"/>
            <a:ext cx="29439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/>
          <p:cNvCxnSpPr/>
          <p:nvPr/>
        </p:nvCxnSpPr>
        <p:spPr>
          <a:xfrm>
            <a:off x="2609488" y="1196928"/>
            <a:ext cx="25930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/>
          <p:cNvCxnSpPr/>
          <p:nvPr/>
        </p:nvCxnSpPr>
        <p:spPr>
          <a:xfrm>
            <a:off x="2743416" y="1346244"/>
            <a:ext cx="23562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36"/>
          <p:cNvCxnSpPr/>
          <p:nvPr/>
        </p:nvCxnSpPr>
        <p:spPr>
          <a:xfrm>
            <a:off x="2879048" y="1440484"/>
            <a:ext cx="214347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39"/>
          <p:cNvCxnSpPr/>
          <p:nvPr/>
        </p:nvCxnSpPr>
        <p:spPr>
          <a:xfrm>
            <a:off x="2966796" y="1555940"/>
            <a:ext cx="20372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chte verbindingslijn 47"/>
          <p:cNvCxnSpPr/>
          <p:nvPr/>
        </p:nvCxnSpPr>
        <p:spPr>
          <a:xfrm>
            <a:off x="3054544" y="1634452"/>
            <a:ext cx="18590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echte verbindingslijn 52"/>
          <p:cNvCxnSpPr/>
          <p:nvPr/>
        </p:nvCxnSpPr>
        <p:spPr>
          <a:xfrm>
            <a:off x="3131840" y="1722200"/>
            <a:ext cx="17281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echte verbindingslijn 56"/>
          <p:cNvCxnSpPr/>
          <p:nvPr/>
        </p:nvCxnSpPr>
        <p:spPr>
          <a:xfrm>
            <a:off x="3194612" y="1782052"/>
            <a:ext cx="1569210" cy="120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Vrije vorm 8"/>
          <p:cNvSpPr/>
          <p:nvPr/>
        </p:nvSpPr>
        <p:spPr>
          <a:xfrm>
            <a:off x="988291" y="1052945"/>
            <a:ext cx="646545" cy="2900219"/>
          </a:xfrm>
          <a:custGeom>
            <a:avLst/>
            <a:gdLst>
              <a:gd name="connsiteX0" fmla="*/ 0 w 646545"/>
              <a:gd name="connsiteY0" fmla="*/ 0 h 2900219"/>
              <a:gd name="connsiteX1" fmla="*/ 27709 w 646545"/>
              <a:gd name="connsiteY1" fmla="*/ 2900219 h 2900219"/>
              <a:gd name="connsiteX2" fmla="*/ 646545 w 646545"/>
              <a:gd name="connsiteY2" fmla="*/ 2613891 h 2900219"/>
              <a:gd name="connsiteX3" fmla="*/ 628073 w 646545"/>
              <a:gd name="connsiteY3" fmla="*/ 295564 h 2900219"/>
              <a:gd name="connsiteX4" fmla="*/ 0 w 646545"/>
              <a:gd name="connsiteY4" fmla="*/ 0 h 290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545" h="2900219">
                <a:moveTo>
                  <a:pt x="0" y="0"/>
                </a:moveTo>
                <a:lnTo>
                  <a:pt x="27709" y="2900219"/>
                </a:lnTo>
                <a:lnTo>
                  <a:pt x="646545" y="2613891"/>
                </a:lnTo>
                <a:lnTo>
                  <a:pt x="628073" y="295564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3563888" y="2476127"/>
            <a:ext cx="334212" cy="609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32" name="Rechthoek 31"/>
          <p:cNvSpPr/>
          <p:nvPr/>
        </p:nvSpPr>
        <p:spPr>
          <a:xfrm>
            <a:off x="4103948" y="2477209"/>
            <a:ext cx="334212" cy="609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34" name="Rechte verbindingslijn 33"/>
          <p:cNvCxnSpPr>
            <a:stCxn id="7" idx="2"/>
          </p:cNvCxnSpPr>
          <p:nvPr/>
        </p:nvCxnSpPr>
        <p:spPr>
          <a:xfrm flipV="1">
            <a:off x="4022437" y="2420888"/>
            <a:ext cx="0" cy="12333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/>
          <p:cNvCxnSpPr/>
          <p:nvPr/>
        </p:nvCxnSpPr>
        <p:spPr>
          <a:xfrm>
            <a:off x="3483496" y="2420888"/>
            <a:ext cx="110064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Vrije vorm 26"/>
          <p:cNvSpPr/>
          <p:nvPr/>
        </p:nvSpPr>
        <p:spPr>
          <a:xfrm>
            <a:off x="2844800" y="5070764"/>
            <a:ext cx="1810327" cy="544945"/>
          </a:xfrm>
          <a:custGeom>
            <a:avLst/>
            <a:gdLst>
              <a:gd name="connsiteX0" fmla="*/ 221673 w 1810327"/>
              <a:gd name="connsiteY0" fmla="*/ 0 h 544945"/>
              <a:gd name="connsiteX1" fmla="*/ 1717964 w 1810327"/>
              <a:gd name="connsiteY1" fmla="*/ 0 h 544945"/>
              <a:gd name="connsiteX2" fmla="*/ 1810327 w 1810327"/>
              <a:gd name="connsiteY2" fmla="*/ 544945 h 544945"/>
              <a:gd name="connsiteX3" fmla="*/ 0 w 1810327"/>
              <a:gd name="connsiteY3" fmla="*/ 544945 h 544945"/>
              <a:gd name="connsiteX4" fmla="*/ 221673 w 1810327"/>
              <a:gd name="connsiteY4" fmla="*/ 0 h 544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0327" h="544945">
                <a:moveTo>
                  <a:pt x="221673" y="0"/>
                </a:moveTo>
                <a:lnTo>
                  <a:pt x="1717964" y="0"/>
                </a:lnTo>
                <a:lnTo>
                  <a:pt x="1810327" y="544945"/>
                </a:lnTo>
                <a:lnTo>
                  <a:pt x="0" y="544945"/>
                </a:lnTo>
                <a:lnTo>
                  <a:pt x="22167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8" name="Vrije vorm 27"/>
          <p:cNvSpPr/>
          <p:nvPr/>
        </p:nvSpPr>
        <p:spPr>
          <a:xfrm>
            <a:off x="3251200" y="4341091"/>
            <a:ext cx="1209964" cy="277091"/>
          </a:xfrm>
          <a:custGeom>
            <a:avLst/>
            <a:gdLst>
              <a:gd name="connsiteX0" fmla="*/ 129309 w 1209964"/>
              <a:gd name="connsiteY0" fmla="*/ 0 h 277091"/>
              <a:gd name="connsiteX1" fmla="*/ 1163782 w 1209964"/>
              <a:gd name="connsiteY1" fmla="*/ 0 h 277091"/>
              <a:gd name="connsiteX2" fmla="*/ 1209964 w 1209964"/>
              <a:gd name="connsiteY2" fmla="*/ 277091 h 277091"/>
              <a:gd name="connsiteX3" fmla="*/ 0 w 1209964"/>
              <a:gd name="connsiteY3" fmla="*/ 277091 h 277091"/>
              <a:gd name="connsiteX4" fmla="*/ 129309 w 1209964"/>
              <a:gd name="connsiteY4" fmla="*/ 0 h 277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964" h="277091">
                <a:moveTo>
                  <a:pt x="129309" y="0"/>
                </a:moveTo>
                <a:lnTo>
                  <a:pt x="1163782" y="0"/>
                </a:lnTo>
                <a:lnTo>
                  <a:pt x="1209964" y="277091"/>
                </a:lnTo>
                <a:lnTo>
                  <a:pt x="0" y="277091"/>
                </a:lnTo>
                <a:lnTo>
                  <a:pt x="129309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30" name="Vrije vorm 29"/>
          <p:cNvSpPr/>
          <p:nvPr/>
        </p:nvSpPr>
        <p:spPr>
          <a:xfrm>
            <a:off x="3500582" y="3953164"/>
            <a:ext cx="886691" cy="147781"/>
          </a:xfrm>
          <a:custGeom>
            <a:avLst/>
            <a:gdLst>
              <a:gd name="connsiteX0" fmla="*/ 46182 w 886691"/>
              <a:gd name="connsiteY0" fmla="*/ 0 h 147781"/>
              <a:gd name="connsiteX1" fmla="*/ 840509 w 886691"/>
              <a:gd name="connsiteY1" fmla="*/ 0 h 147781"/>
              <a:gd name="connsiteX2" fmla="*/ 886691 w 886691"/>
              <a:gd name="connsiteY2" fmla="*/ 147781 h 147781"/>
              <a:gd name="connsiteX3" fmla="*/ 0 w 886691"/>
              <a:gd name="connsiteY3" fmla="*/ 147781 h 147781"/>
              <a:gd name="connsiteX4" fmla="*/ 46182 w 886691"/>
              <a:gd name="connsiteY4" fmla="*/ 0 h 14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6691" h="147781">
                <a:moveTo>
                  <a:pt x="46182" y="0"/>
                </a:moveTo>
                <a:lnTo>
                  <a:pt x="840509" y="0"/>
                </a:lnTo>
                <a:lnTo>
                  <a:pt x="886691" y="147781"/>
                </a:lnTo>
                <a:lnTo>
                  <a:pt x="0" y="147781"/>
                </a:lnTo>
                <a:lnTo>
                  <a:pt x="46182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44" name="Tekstvak 43"/>
          <p:cNvSpPr txBox="1"/>
          <p:nvPr/>
        </p:nvSpPr>
        <p:spPr>
          <a:xfrm>
            <a:off x="6156176" y="218436"/>
            <a:ext cx="281073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prstClr val="black"/>
                </a:solidFill>
              </a:rPr>
              <a:t>Waarneming &amp; perspectief</a:t>
            </a:r>
          </a:p>
          <a:p>
            <a:r>
              <a:rPr lang="nl-NL" sz="3600" b="1" dirty="0" smtClean="0">
                <a:solidFill>
                  <a:prstClr val="black"/>
                </a:solidFill>
              </a:rPr>
              <a:t>OPDRACHT </a:t>
            </a:r>
            <a:r>
              <a:rPr lang="nl-NL" sz="3600" b="1" dirty="0">
                <a:solidFill>
                  <a:prstClr val="black"/>
                </a:solidFill>
              </a:rPr>
              <a:t>2</a:t>
            </a:r>
            <a:endParaRPr lang="nl-NL" sz="3600" b="1" dirty="0" smtClean="0">
              <a:solidFill>
                <a:prstClr val="black"/>
              </a:solidFill>
            </a:endParaRPr>
          </a:p>
          <a:p>
            <a:endParaRPr lang="nl-NL" sz="2400" dirty="0" smtClean="0">
              <a:solidFill>
                <a:prstClr val="black"/>
              </a:solidFill>
            </a:endParaRPr>
          </a:p>
          <a:p>
            <a:r>
              <a:rPr lang="nl-NL" sz="2400" dirty="0" smtClean="0">
                <a:solidFill>
                  <a:prstClr val="black"/>
                </a:solidFill>
              </a:rPr>
              <a:t>Maak een tekening vanuit 1punts perspectief van een </a:t>
            </a:r>
            <a:r>
              <a:rPr lang="nl-NL" sz="2400" b="1" dirty="0" smtClean="0">
                <a:solidFill>
                  <a:prstClr val="black"/>
                </a:solidFill>
              </a:rPr>
              <a:t>ruimte in school </a:t>
            </a:r>
          </a:p>
          <a:p>
            <a:r>
              <a:rPr lang="nl-NL" sz="2400" dirty="0" smtClean="0">
                <a:solidFill>
                  <a:prstClr val="black"/>
                </a:solidFill>
              </a:rPr>
              <a:t>(van de gang, kluisjesruimte of klaslokaal).</a:t>
            </a:r>
          </a:p>
        </p:txBody>
      </p:sp>
    </p:spTree>
    <p:extLst>
      <p:ext uri="{BB962C8B-B14F-4D97-AF65-F5344CB8AC3E}">
        <p14:creationId xmlns:p14="http://schemas.microsoft.com/office/powerpoint/2010/main" val="3529188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3573016"/>
            <a:ext cx="9144000" cy="3284984"/>
          </a:xfrm>
          <a:prstGeom prst="rect">
            <a:avLst/>
          </a:prstGeom>
          <a:solidFill>
            <a:srgbClr val="14F82F"/>
          </a:solidFill>
          <a:ln>
            <a:solidFill>
              <a:srgbClr val="64E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034606" y="333788"/>
            <a:ext cx="7074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solidFill>
                  <a:prstClr val="black"/>
                </a:solidFill>
              </a:rPr>
              <a:t>1 PUNTS PERSPECTIEF: Illusie</a:t>
            </a:r>
            <a:endParaRPr lang="nl-NL" sz="3200" dirty="0">
              <a:solidFill>
                <a:prstClr val="black"/>
              </a:solidFill>
            </a:endParaRPr>
          </a:p>
        </p:txBody>
      </p:sp>
      <p:pic>
        <p:nvPicPr>
          <p:cNvPr id="3078" name="Picture 6" descr="http://snailscrawl.files.wordpress.com/2010/09/julian-beev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" t="7124" r="3611" b="54016"/>
          <a:stretch/>
        </p:blipFill>
        <p:spPr bwMode="auto">
          <a:xfrm>
            <a:off x="1795190" y="980728"/>
            <a:ext cx="5553618" cy="310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snailscrawl.files.wordpress.com/2010/09/julian-beev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1" t="52981" r="16500" b="6262"/>
          <a:stretch/>
        </p:blipFill>
        <p:spPr bwMode="auto">
          <a:xfrm>
            <a:off x="2879812" y="4130578"/>
            <a:ext cx="3384376" cy="252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576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3573016"/>
            <a:ext cx="9144000" cy="3284984"/>
          </a:xfrm>
          <a:prstGeom prst="rect">
            <a:avLst/>
          </a:prstGeom>
          <a:solidFill>
            <a:srgbClr val="14F82F"/>
          </a:solidFill>
          <a:ln>
            <a:solidFill>
              <a:srgbClr val="64E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076056" y="188640"/>
            <a:ext cx="3897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prstClr val="black"/>
                </a:solidFill>
              </a:rPr>
              <a:t>STAP 1:</a:t>
            </a:r>
            <a:r>
              <a:rPr lang="nl-NL" sz="2400" dirty="0" smtClean="0">
                <a:solidFill>
                  <a:prstClr val="black"/>
                </a:solidFill>
              </a:rPr>
              <a:t> Teken de horizonlijn</a:t>
            </a:r>
            <a:endParaRPr lang="nl-NL" sz="2400" dirty="0">
              <a:solidFill>
                <a:prstClr val="black"/>
              </a:solidFill>
            </a:endParaRPr>
          </a:p>
        </p:txBody>
      </p:sp>
      <p:sp>
        <p:nvSpPr>
          <p:cNvPr id="3" name="PIJL-RECHTS 2"/>
          <p:cNvSpPr/>
          <p:nvPr/>
        </p:nvSpPr>
        <p:spPr>
          <a:xfrm rot="3570114">
            <a:off x="1477859" y="2891667"/>
            <a:ext cx="900767" cy="389089"/>
          </a:xfrm>
          <a:prstGeom prst="rightArrow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>
            <a:off x="0" y="3573016"/>
            <a:ext cx="91440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/>
          <p:cNvSpPr txBox="1"/>
          <p:nvPr/>
        </p:nvSpPr>
        <p:spPr>
          <a:xfrm>
            <a:off x="425027" y="4005064"/>
            <a:ext cx="5947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Horizonlijn</a:t>
            </a:r>
            <a:r>
              <a:rPr lang="nl-NL" dirty="0" smtClean="0"/>
              <a:t>: hiermee geef je in de tekening aan wat de </a:t>
            </a:r>
            <a:r>
              <a:rPr lang="nl-NL" u="sng" dirty="0" smtClean="0"/>
              <a:t>ooghoogte</a:t>
            </a:r>
            <a:r>
              <a:rPr lang="nl-NL" dirty="0" smtClean="0"/>
              <a:t> is. Dit is de grens die lucht en de aarde van elkaar scheidt.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827584" y="2230075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Horizonlijn</a:t>
            </a:r>
            <a:endParaRPr lang="nl-NL" dirty="0"/>
          </a:p>
        </p:txBody>
      </p:sp>
      <p:pic>
        <p:nvPicPr>
          <p:cNvPr id="5122" name="Picture 2" descr="http://www.faqt.nl/wp-content/uploads/2010/08/air-fra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550" y="1556792"/>
            <a:ext cx="1815782" cy="118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muziekschoolboedijn.nl/images/peu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550" y="4293096"/>
            <a:ext cx="1815391" cy="159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834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3573016"/>
            <a:ext cx="9144000" cy="3284984"/>
          </a:xfrm>
          <a:prstGeom prst="rect">
            <a:avLst/>
          </a:prstGeom>
          <a:solidFill>
            <a:srgbClr val="14F82F"/>
          </a:solidFill>
          <a:ln>
            <a:solidFill>
              <a:srgbClr val="64E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860032" y="188640"/>
            <a:ext cx="4113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prstClr val="black"/>
                </a:solidFill>
              </a:rPr>
              <a:t>STAP </a:t>
            </a:r>
            <a:r>
              <a:rPr lang="nl-NL" sz="2400" b="1" dirty="0" smtClean="0">
                <a:solidFill>
                  <a:prstClr val="black"/>
                </a:solidFill>
              </a:rPr>
              <a:t>2:</a:t>
            </a:r>
            <a:r>
              <a:rPr lang="nl-NL" sz="2400" dirty="0" smtClean="0">
                <a:solidFill>
                  <a:prstClr val="black"/>
                </a:solidFill>
              </a:rPr>
              <a:t> </a:t>
            </a:r>
            <a:r>
              <a:rPr lang="nl-NL" sz="2400" dirty="0">
                <a:solidFill>
                  <a:prstClr val="black"/>
                </a:solidFill>
              </a:rPr>
              <a:t>Teken </a:t>
            </a:r>
            <a:r>
              <a:rPr lang="nl-NL" sz="2400" dirty="0" smtClean="0">
                <a:solidFill>
                  <a:prstClr val="black"/>
                </a:solidFill>
              </a:rPr>
              <a:t>het verdwijnpunt</a:t>
            </a:r>
            <a:endParaRPr lang="nl-NL" sz="2400" dirty="0">
              <a:solidFill>
                <a:prstClr val="black"/>
              </a:solidFill>
            </a:endParaRPr>
          </a:p>
        </p:txBody>
      </p:sp>
      <p:sp>
        <p:nvSpPr>
          <p:cNvPr id="3" name="PIJL-RECHTS 2"/>
          <p:cNvSpPr/>
          <p:nvPr/>
        </p:nvSpPr>
        <p:spPr>
          <a:xfrm rot="3570114">
            <a:off x="2897627" y="2862680"/>
            <a:ext cx="900767" cy="389089"/>
          </a:xfrm>
          <a:prstGeom prst="rightArrow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>
            <a:off x="0" y="3573016"/>
            <a:ext cx="9144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2195736" y="2203921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prstClr val="black"/>
                </a:solidFill>
              </a:rPr>
              <a:t>1 Verdwijnpunt (of vluchtpunt)</a:t>
            </a: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5" name="Ovaal 4"/>
          <p:cNvSpPr/>
          <p:nvPr/>
        </p:nvSpPr>
        <p:spPr>
          <a:xfrm>
            <a:off x="3563888" y="3465004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425027" y="4005064"/>
            <a:ext cx="59471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Verdwijnpunt</a:t>
            </a:r>
            <a:r>
              <a:rPr lang="nl-NL" dirty="0" smtClean="0"/>
              <a:t>: Het punt op de horizon waar alle perspectieflijnen bij elkaar komen.</a:t>
            </a:r>
          </a:p>
          <a:p>
            <a:endParaRPr lang="nl-NL" dirty="0"/>
          </a:p>
          <a:p>
            <a:r>
              <a:rPr lang="nl-NL" dirty="0" smtClean="0"/>
              <a:t>Hoe dichter een object bij het verdwijnpunt is, hoe </a:t>
            </a:r>
            <a:r>
              <a:rPr lang="nl-NL" u="sng" dirty="0" smtClean="0"/>
              <a:t>kleiner</a:t>
            </a:r>
            <a:r>
              <a:rPr lang="nl-NL" dirty="0" smtClean="0"/>
              <a:t> je die moet tekenen. Totdat het echt verdwijnt.</a:t>
            </a:r>
          </a:p>
        </p:txBody>
      </p:sp>
    </p:spTree>
    <p:extLst>
      <p:ext uri="{BB962C8B-B14F-4D97-AF65-F5344CB8AC3E}">
        <p14:creationId xmlns:p14="http://schemas.microsoft.com/office/powerpoint/2010/main" val="2436832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3573016"/>
            <a:ext cx="9144000" cy="3284984"/>
          </a:xfrm>
          <a:prstGeom prst="rect">
            <a:avLst/>
          </a:prstGeom>
          <a:solidFill>
            <a:srgbClr val="14F82F"/>
          </a:solidFill>
          <a:ln>
            <a:solidFill>
              <a:srgbClr val="64E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9" name="Picture 2" descr="http://static.zoom.nl/342D18DC62D30FC29AB77F8EF94F00C4-bewerking-perspectief-en-illusi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2"/>
          <a:stretch/>
        </p:blipFill>
        <p:spPr bwMode="auto">
          <a:xfrm>
            <a:off x="1403648" y="1683135"/>
            <a:ext cx="6210300" cy="405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5076056" y="188640"/>
            <a:ext cx="3897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prstClr val="black"/>
                </a:solidFill>
              </a:rPr>
              <a:t>VOORBEELD</a:t>
            </a:r>
            <a:endParaRPr lang="nl-NL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76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3573016"/>
            <a:ext cx="9144000" cy="3284984"/>
          </a:xfrm>
          <a:prstGeom prst="rect">
            <a:avLst/>
          </a:prstGeom>
          <a:solidFill>
            <a:srgbClr val="14F82F"/>
          </a:solidFill>
          <a:ln>
            <a:solidFill>
              <a:srgbClr val="64E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9" name="Picture 2" descr="http://static.zoom.nl/342D18DC62D30FC29AB77F8EF94F00C4-bewerking-perspectief-en-illusi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2"/>
          <a:stretch/>
        </p:blipFill>
        <p:spPr bwMode="auto">
          <a:xfrm>
            <a:off x="1403648" y="1683135"/>
            <a:ext cx="6210300" cy="405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5076056" y="188640"/>
            <a:ext cx="3897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prstClr val="black"/>
                </a:solidFill>
              </a:rPr>
              <a:t>VOORBEELD</a:t>
            </a:r>
            <a:endParaRPr lang="nl-NL" sz="2400" dirty="0">
              <a:solidFill>
                <a:prstClr val="black"/>
              </a:solidFill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>
            <a:off x="0" y="3573016"/>
            <a:ext cx="9144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al 4"/>
          <p:cNvSpPr/>
          <p:nvPr/>
        </p:nvSpPr>
        <p:spPr>
          <a:xfrm>
            <a:off x="4400786" y="3465004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6" name="Rechte verbindingslijn met pijl 5"/>
          <p:cNvCxnSpPr/>
          <p:nvPr/>
        </p:nvCxnSpPr>
        <p:spPr>
          <a:xfrm>
            <a:off x="6516216" y="2014668"/>
            <a:ext cx="0" cy="3168352"/>
          </a:xfrm>
          <a:prstGeom prst="straightConnector1">
            <a:avLst/>
          </a:prstGeom>
          <a:ln w="508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/>
          <p:nvPr/>
        </p:nvCxnSpPr>
        <p:spPr>
          <a:xfrm>
            <a:off x="5364088" y="2924944"/>
            <a:ext cx="0" cy="1296144"/>
          </a:xfrm>
          <a:prstGeom prst="straightConnector1">
            <a:avLst/>
          </a:prstGeom>
          <a:ln w="508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44096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773</Words>
  <Application>Microsoft Office PowerPoint</Application>
  <PresentationFormat>Diavoorstelling (4:3)</PresentationFormat>
  <Paragraphs>121</Paragraphs>
  <Slides>49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13</vt:i4>
      </vt:variant>
      <vt:variant>
        <vt:lpstr>Diatitels</vt:lpstr>
      </vt:variant>
      <vt:variant>
        <vt:i4>49</vt:i4>
      </vt:variant>
    </vt:vector>
  </HeadingPairs>
  <TitlesOfParts>
    <vt:vector size="65" baseType="lpstr">
      <vt:lpstr>Arial</vt:lpstr>
      <vt:lpstr>Calibri</vt:lpstr>
      <vt:lpstr>Wingdings</vt:lpstr>
      <vt:lpstr>Kantoorthema</vt:lpstr>
      <vt:lpstr>1_Kantoorthema</vt:lpstr>
      <vt:lpstr>2_Kantoorthema</vt:lpstr>
      <vt:lpstr>3_Kantoorthema</vt:lpstr>
      <vt:lpstr>4_Kantoorthema</vt:lpstr>
      <vt:lpstr>5_Kantoorthema</vt:lpstr>
      <vt:lpstr>6_Kantoorthema</vt:lpstr>
      <vt:lpstr>7_Kantoorthema</vt:lpstr>
      <vt:lpstr>8_Kantoorthema</vt:lpstr>
      <vt:lpstr>9_Kantoorthema</vt:lpstr>
      <vt:lpstr>10_Kantoorthema</vt:lpstr>
      <vt:lpstr>11_Kantoorthema</vt:lpstr>
      <vt:lpstr>12_Kantoorthema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Eigenaar</dc:creator>
  <cp:lastModifiedBy>Reijnders, MCR (Margot)</cp:lastModifiedBy>
  <cp:revision>25</cp:revision>
  <dcterms:created xsi:type="dcterms:W3CDTF">2011-11-03T10:03:01Z</dcterms:created>
  <dcterms:modified xsi:type="dcterms:W3CDTF">2017-10-10T11:46:27Z</dcterms:modified>
</cp:coreProperties>
</file>